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66" r:id="rId3"/>
    <p:sldId id="275" r:id="rId4"/>
    <p:sldId id="308" r:id="rId5"/>
    <p:sldId id="336" r:id="rId6"/>
    <p:sldId id="328" r:id="rId7"/>
    <p:sldId id="331" r:id="rId8"/>
    <p:sldId id="333" r:id="rId9"/>
    <p:sldId id="334" r:id="rId10"/>
    <p:sldId id="341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276" r:id="rId26"/>
    <p:sldId id="327" r:id="rId27"/>
    <p:sldId id="270" r:id="rId28"/>
    <p:sldId id="314" r:id="rId29"/>
    <p:sldId id="313" r:id="rId30"/>
    <p:sldId id="337" r:id="rId31"/>
    <p:sldId id="267" r:id="rId32"/>
    <p:sldId id="340" r:id="rId33"/>
    <p:sldId id="324" r:id="rId34"/>
    <p:sldId id="325" r:id="rId35"/>
    <p:sldId id="326" r:id="rId36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FB2"/>
    <a:srgbClr val="AAAF4E"/>
    <a:srgbClr val="C45647"/>
    <a:srgbClr val="C75948"/>
    <a:srgbClr val="A0DBE5"/>
    <a:srgbClr val="BBE4F6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7" autoAdjust="0"/>
    <p:restoredTop sz="94660"/>
  </p:normalViewPr>
  <p:slideViewPr>
    <p:cSldViewPr>
      <p:cViewPr varScale="1">
        <p:scale>
          <a:sx n="125" d="100"/>
          <a:sy n="125" d="100"/>
        </p:scale>
        <p:origin x="12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831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1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F112CE7-BDFD-4CD0-B8BB-862E88093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7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1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fld id="{AF21C6AA-8E8F-4EB0-BFF9-B94C96D15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42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5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07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9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4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3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0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6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9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830">
              <a:defRPr sz="2300">
                <a:solidFill>
                  <a:schemeClr val="tx1"/>
                </a:solidFill>
                <a:latin typeface="Times" pitchFamily="1" charset="0"/>
              </a:defRPr>
            </a:lvl1pPr>
            <a:lvl2pPr marL="716872" indent="-275720" defTabSz="955830">
              <a:defRPr sz="2300">
                <a:solidFill>
                  <a:schemeClr val="tx1"/>
                </a:solidFill>
                <a:latin typeface="Times" pitchFamily="1" charset="0"/>
              </a:defRPr>
            </a:lvl2pPr>
            <a:lvl3pPr marL="1102881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3pPr>
            <a:lvl4pPr marL="1544033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4pPr>
            <a:lvl5pPr marL="1985185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5pPr>
            <a:lvl6pPr marL="2426338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6pPr>
            <a:lvl7pPr marL="2867490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7pPr>
            <a:lvl8pPr marL="3308642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8pPr>
            <a:lvl9pPr marL="3749794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8730BB22-B810-47F3-86BB-6BC5EB3FC471}" type="slidenum">
              <a:rPr lang="en-GB" sz="1300"/>
              <a:pPr/>
              <a:t>6</a:t>
            </a:fld>
            <a:endParaRPr lang="en-GB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1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830">
              <a:defRPr sz="2300">
                <a:solidFill>
                  <a:schemeClr val="tx1"/>
                </a:solidFill>
                <a:latin typeface="Times" pitchFamily="1" charset="0"/>
              </a:defRPr>
            </a:lvl1pPr>
            <a:lvl2pPr marL="716872" indent="-275720" defTabSz="955830">
              <a:defRPr sz="2300">
                <a:solidFill>
                  <a:schemeClr val="tx1"/>
                </a:solidFill>
                <a:latin typeface="Times" pitchFamily="1" charset="0"/>
              </a:defRPr>
            </a:lvl2pPr>
            <a:lvl3pPr marL="1102881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3pPr>
            <a:lvl4pPr marL="1544033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4pPr>
            <a:lvl5pPr marL="1985185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5pPr>
            <a:lvl6pPr marL="2426338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6pPr>
            <a:lvl7pPr marL="2867490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7pPr>
            <a:lvl8pPr marL="3308642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8pPr>
            <a:lvl9pPr marL="3749794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1C609D4E-044B-41BA-AD0E-9C79DE741443}" type="slidenum">
              <a:rPr lang="en-GB" sz="1300"/>
              <a:pPr/>
              <a:t>7</a:t>
            </a:fld>
            <a:endParaRPr lang="en-GB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2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830">
              <a:defRPr sz="2300">
                <a:solidFill>
                  <a:schemeClr val="tx1"/>
                </a:solidFill>
                <a:latin typeface="Times" pitchFamily="1" charset="0"/>
              </a:defRPr>
            </a:lvl1pPr>
            <a:lvl2pPr marL="716872" indent="-275720" defTabSz="955830">
              <a:defRPr sz="2300">
                <a:solidFill>
                  <a:schemeClr val="tx1"/>
                </a:solidFill>
                <a:latin typeface="Times" pitchFamily="1" charset="0"/>
              </a:defRPr>
            </a:lvl2pPr>
            <a:lvl3pPr marL="1102881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3pPr>
            <a:lvl4pPr marL="1544033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4pPr>
            <a:lvl5pPr marL="1985185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5pPr>
            <a:lvl6pPr marL="2426338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6pPr>
            <a:lvl7pPr marL="2867490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7pPr>
            <a:lvl8pPr marL="3308642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8pPr>
            <a:lvl9pPr marL="3749794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B9EBE6EF-BB61-41F6-8DB8-5A1430D1E9A6}" type="slidenum">
              <a:rPr lang="en-GB" sz="1300"/>
              <a:pPr/>
              <a:t>8</a:t>
            </a:fld>
            <a:endParaRPr lang="en-GB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5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830">
              <a:defRPr sz="2300">
                <a:solidFill>
                  <a:schemeClr val="tx1"/>
                </a:solidFill>
                <a:latin typeface="Times" pitchFamily="1" charset="0"/>
              </a:defRPr>
            </a:lvl1pPr>
            <a:lvl2pPr marL="716872" indent="-275720" defTabSz="955830">
              <a:defRPr sz="2300">
                <a:solidFill>
                  <a:schemeClr val="tx1"/>
                </a:solidFill>
                <a:latin typeface="Times" pitchFamily="1" charset="0"/>
              </a:defRPr>
            </a:lvl2pPr>
            <a:lvl3pPr marL="1102881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3pPr>
            <a:lvl4pPr marL="1544033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4pPr>
            <a:lvl5pPr marL="1985185" indent="-220576" defTabSz="955830">
              <a:defRPr sz="2300">
                <a:solidFill>
                  <a:schemeClr val="tx1"/>
                </a:solidFill>
                <a:latin typeface="Times" pitchFamily="1" charset="0"/>
              </a:defRPr>
            </a:lvl5pPr>
            <a:lvl6pPr marL="2426338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6pPr>
            <a:lvl7pPr marL="2867490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7pPr>
            <a:lvl8pPr marL="3308642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8pPr>
            <a:lvl9pPr marL="3749794" indent="-220576" defTabSz="95583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6EE4C774-9227-4335-97C3-5C4AC73583F3}" type="slidenum">
              <a:rPr lang="en-GB" sz="1300"/>
              <a:pPr/>
              <a:t>9</a:t>
            </a:fld>
            <a:endParaRPr lang="en-GB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00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1C6AA-8E8F-4EB0-BFF9-B94C96D150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1526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3055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AutoShape 12"/>
          <p:cNvSpPr>
            <a:spLocks noChangeArrowheads="1"/>
          </p:cNvSpPr>
          <p:nvPr/>
        </p:nvSpPr>
        <p:spPr bwMode="auto">
          <a:xfrm flipH="1">
            <a:off x="0" y="0"/>
            <a:ext cx="9144000" cy="2133600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86106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1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1981200"/>
            <a:ext cx="75438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latin typeface="Arial" charset="0"/>
              </a:rPr>
              <a:t>Heim, Chapters 4.3 - 4.4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and Dix et al, Chapter 15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457200"/>
            <a:ext cx="8534400" cy="914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0" dirty="0" smtClean="0">
                <a:latin typeface="Times New Roman" pitchFamily="18" charset="0"/>
              </a:rPr>
              <a:t>Lecture 3</a:t>
            </a:r>
            <a:br>
              <a:rPr lang="en-US" sz="3600" b="0" dirty="0" smtClean="0">
                <a:latin typeface="Times New Roman" pitchFamily="18" charset="0"/>
              </a:rPr>
            </a:br>
            <a:r>
              <a:rPr lang="en-US" sz="3600" b="0" dirty="0" smtClean="0">
                <a:latin typeface="Times New Roman" pitchFamily="18" charset="0"/>
              </a:rPr>
              <a:t>Modeling and Documenting Requirements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33" y="762000"/>
            <a:ext cx="6562867" cy="607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3213"/>
            <a:ext cx="8610600" cy="534987"/>
          </a:xfrm>
        </p:spPr>
        <p:txBody>
          <a:bodyPr/>
          <a:lstStyle/>
          <a:p>
            <a:r>
              <a:rPr lang="en-NZ" dirty="0" smtClean="0"/>
              <a:t>Diagram Notation 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1-</a:t>
            </a:r>
            <a:fld id="{60DF87A2-F024-47AC-8E88-39839E5E09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ular Callout 6"/>
          <p:cNvSpPr/>
          <p:nvPr/>
        </p:nvSpPr>
        <p:spPr bwMode="auto">
          <a:xfrm>
            <a:off x="1143000" y="954087"/>
            <a:ext cx="1828800" cy="685800"/>
          </a:xfrm>
          <a:prstGeom prst="wedgeRectCallout">
            <a:avLst>
              <a:gd name="adj1" fmla="val 89273"/>
              <a:gd name="adj2" fmla="val -2260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NZ" dirty="0"/>
              <a:t>Element to be decomposed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7126720" y="1447800"/>
            <a:ext cx="1864880" cy="855755"/>
          </a:xfrm>
          <a:prstGeom prst="wedgeRectCallout">
            <a:avLst>
              <a:gd name="adj1" fmla="val -145301"/>
              <a:gd name="adj2" fmla="val 1376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NZ" dirty="0"/>
              <a:t>Bottom of the hierarchy denoted by underline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0" y="3494238"/>
            <a:ext cx="1828800" cy="685800"/>
          </a:xfrm>
          <a:prstGeom prst="wedgeRectCallout">
            <a:avLst>
              <a:gd name="adj1" fmla="val 82890"/>
              <a:gd name="adj2" fmla="val 156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NZ" dirty="0"/>
              <a:t>Plans sits beside vertical</a:t>
            </a:r>
          </a:p>
          <a:p>
            <a:endParaRPr lang="en-N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-126399" y="5105400"/>
            <a:ext cx="1828800" cy="685800"/>
          </a:xfrm>
          <a:prstGeom prst="wedgeRectCallout">
            <a:avLst>
              <a:gd name="adj1" fmla="val 52571"/>
              <a:gd name="adj2" fmla="val 1022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NZ" dirty="0"/>
              <a:t>Numbering 1 – 1.1 – 1.1.1 ….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8677133" y="3092417"/>
            <a:ext cx="1828800" cy="685800"/>
          </a:xfrm>
          <a:prstGeom prst="wedgeRectCallout">
            <a:avLst>
              <a:gd name="adj1" fmla="val -94237"/>
              <a:gd name="adj2" fmla="val 2420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NZ" dirty="0" smtClean="0"/>
              <a:t>Different style of plan </a:t>
            </a:r>
            <a:r>
              <a:rPr lang="en-NZ" baseline="0" dirty="0" smtClean="0"/>
              <a:t> </a:t>
            </a:r>
            <a:endParaRPr lang="en-NZ" dirty="0"/>
          </a:p>
          <a:p>
            <a:endParaRPr lang="en-N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-9667" y="1875677"/>
            <a:ext cx="1828800" cy="943723"/>
          </a:xfrm>
          <a:prstGeom prst="wedgeRectCallout">
            <a:avLst>
              <a:gd name="adj1" fmla="val 69592"/>
              <a:gd name="adj2" fmla="val 86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NZ" dirty="0" smtClean="0"/>
              <a:t>Notice – no</a:t>
            </a:r>
            <a:r>
              <a:rPr lang="en-NZ" baseline="0" dirty="0"/>
              <a:t> </a:t>
            </a:r>
            <a:r>
              <a:rPr lang="en-NZ" dirty="0"/>
              <a:t>vertical line here</a:t>
            </a:r>
          </a:p>
        </p:txBody>
      </p:sp>
    </p:spTree>
    <p:extLst>
      <p:ext uri="{BB962C8B-B14F-4D97-AF65-F5344CB8AC3E}">
        <p14:creationId xmlns:p14="http://schemas.microsoft.com/office/powerpoint/2010/main" val="37743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State transition networks (STN)</a:t>
            </a:r>
            <a:endParaRPr lang="en-GB" altLang="en-US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circles - states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arcs - actions/events</a:t>
            </a:r>
            <a:endParaRPr lang="en-GB" altLang="en-US" sz="2400" smtClean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447800" y="2970213"/>
          <a:ext cx="6705600" cy="337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5676900" imgH="2857500" progId="Word.Document.8">
                  <p:embed/>
                </p:oleObj>
              </mc:Choice>
              <mc:Fallback>
                <p:oleObj name="Document" r:id="rId3" imgW="5676900" imgH="2857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70213"/>
                        <a:ext cx="6705600" cy="337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1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State transition networks - events</a:t>
            </a:r>
            <a:endParaRPr lang="en-GB" altLang="en-US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/>
              <a:t>arc labels a bit cramped because: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dirty="0" smtClean="0"/>
              <a:t>notation </a:t>
            </a:r>
            <a:r>
              <a:rPr lang="en-US" altLang="en-US" sz="2000" dirty="0" smtClean="0"/>
              <a:t>is ‘state heavy’</a:t>
            </a:r>
            <a:endParaRPr lang="en-GB" altLang="en-US" sz="2000" dirty="0" smtClean="0"/>
          </a:p>
          <a:p>
            <a:pPr lvl="1" eaLnBrk="1" hangingPunct="1">
              <a:spcBef>
                <a:spcPct val="50000"/>
              </a:spcBef>
            </a:pPr>
            <a:r>
              <a:rPr lang="en-GB" altLang="en-US" sz="2000" dirty="0" smtClean="0"/>
              <a:t>the </a:t>
            </a:r>
            <a:r>
              <a:rPr lang="en-US" altLang="en-US" sz="2000" dirty="0" smtClean="0"/>
              <a:t>events require most detail</a:t>
            </a:r>
            <a:endParaRPr lang="en-GB" altLang="en-US" sz="2000" dirty="0" smtClean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667000" y="3584575"/>
          <a:ext cx="5486400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5676900" imgH="2857500" progId="Word.Document.8">
                  <p:embed/>
                </p:oleObj>
              </mc:Choice>
              <mc:Fallback>
                <p:oleObj name="Document" r:id="rId3" imgW="5676900" imgH="2857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584575"/>
                        <a:ext cx="5486400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181600" y="5029200"/>
            <a:ext cx="11430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NZ" alt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553200" y="3505200"/>
            <a:ext cx="11430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NZ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096000" y="2590800"/>
            <a:ext cx="6096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562600" y="2895600"/>
            <a:ext cx="228600" cy="198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98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6542088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State transition networks - states</a:t>
            </a:r>
            <a:endParaRPr lang="en-GB" altLang="en-US" b="1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smtClean="0"/>
              <a:t>labels in circles a bit uninformative: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z="2000" dirty="0" smtClean="0"/>
              <a:t>Sometimes states are hard  to name (but do try)</a:t>
            </a:r>
            <a:endParaRPr lang="en-GB" altLang="en-US" sz="2000" dirty="0" smtClean="0"/>
          </a:p>
          <a:p>
            <a:pPr lvl="1" eaLnBrk="1" hangingPunct="1">
              <a:spcBef>
                <a:spcPct val="50000"/>
              </a:spcBef>
            </a:pPr>
            <a:r>
              <a:rPr lang="en-GB" altLang="en-US" sz="2000" dirty="0" smtClean="0"/>
              <a:t>but easier to visualise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419600" y="4114800"/>
            <a:ext cx="838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NZ" alt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4953000" y="2971800"/>
            <a:ext cx="381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6019800" y="2971800"/>
            <a:ext cx="457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6172200" y="4114800"/>
            <a:ext cx="838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2584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Hierarchical STNs</a:t>
            </a:r>
            <a:endParaRPr lang="en-GB" altLang="en-US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managing complex dialogues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/>
              <a:t>named sub-dialogues</a:t>
            </a:r>
            <a:endParaRPr lang="en-GB" altLang="en-US" smtClean="0"/>
          </a:p>
        </p:txBody>
      </p:sp>
      <p:grpSp>
        <p:nvGrpSpPr>
          <p:cNvPr id="13316" name="Group 60"/>
          <p:cNvGrpSpPr>
            <a:grpSpLocks/>
          </p:cNvGrpSpPr>
          <p:nvPr/>
        </p:nvGrpSpPr>
        <p:grpSpPr bwMode="auto">
          <a:xfrm>
            <a:off x="3810000" y="2895600"/>
            <a:ext cx="4419600" cy="3581400"/>
            <a:chOff x="2400" y="1824"/>
            <a:chExt cx="2784" cy="2256"/>
          </a:xfrm>
        </p:grpSpPr>
        <p:sp>
          <p:nvSpPr>
            <p:cNvPr id="13317" name="Rectangle 50"/>
            <p:cNvSpPr>
              <a:spLocks noChangeArrowheads="1"/>
            </p:cNvSpPr>
            <p:nvPr/>
          </p:nvSpPr>
          <p:spPr bwMode="auto">
            <a:xfrm>
              <a:off x="5040" y="2688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3318" name="Rectangle 51"/>
            <p:cNvSpPr>
              <a:spLocks noChangeArrowheads="1"/>
            </p:cNvSpPr>
            <p:nvPr/>
          </p:nvSpPr>
          <p:spPr bwMode="auto">
            <a:xfrm>
              <a:off x="5040" y="3408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3319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3320" name="Rectangle 39"/>
            <p:cNvSpPr>
              <a:spLocks noChangeArrowheads="1"/>
            </p:cNvSpPr>
            <p:nvPr/>
          </p:nvSpPr>
          <p:spPr bwMode="auto">
            <a:xfrm>
              <a:off x="3168" y="3408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grpSp>
          <p:nvGrpSpPr>
            <p:cNvPr id="13321" name="Group 16"/>
            <p:cNvGrpSpPr>
              <a:grpSpLocks/>
            </p:cNvGrpSpPr>
            <p:nvPr/>
          </p:nvGrpSpPr>
          <p:grpSpPr bwMode="auto">
            <a:xfrm>
              <a:off x="3744" y="1824"/>
              <a:ext cx="864" cy="576"/>
              <a:chOff x="3744" y="1824"/>
              <a:chExt cx="864" cy="576"/>
            </a:xfrm>
          </p:grpSpPr>
          <p:sp>
            <p:nvSpPr>
              <p:cNvPr id="13360" name="Rectangle 5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576"/>
              </a:xfrm>
              <a:prstGeom prst="rect">
                <a:avLst/>
              </a:prstGeom>
              <a:solidFill>
                <a:srgbClr val="F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61" name="Rectangle 6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Arial" panose="020B0604020202020204" pitchFamily="34" charset="0"/>
                  </a:rPr>
                  <a:t>Graphics Submenu</a:t>
                </a:r>
              </a:p>
            </p:txBody>
          </p:sp>
          <p:sp>
            <p:nvSpPr>
              <p:cNvPr id="13362" name="Line 11"/>
              <p:cNvSpPr>
                <a:spLocks noChangeShapeType="1"/>
              </p:cNvSpPr>
              <p:nvPr/>
            </p:nvSpPr>
            <p:spPr bwMode="auto">
              <a:xfrm>
                <a:off x="3888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3363" name="Line 12"/>
              <p:cNvSpPr>
                <a:spLocks noChangeShapeType="1"/>
              </p:cNvSpPr>
              <p:nvPr/>
            </p:nvSpPr>
            <p:spPr bwMode="auto">
              <a:xfrm flipH="1">
                <a:off x="4176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3364" name="Line 13"/>
              <p:cNvSpPr>
                <a:spLocks noChangeShapeType="1"/>
              </p:cNvSpPr>
              <p:nvPr/>
            </p:nvSpPr>
            <p:spPr bwMode="auto">
              <a:xfrm flipH="1">
                <a:off x="3888" y="21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3365" name="Oval 7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66" name="Oval 8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67" name="Oval 9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68" name="Oval 10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grpSp>
          <p:nvGrpSpPr>
            <p:cNvPr id="13322" name="Group 17"/>
            <p:cNvGrpSpPr>
              <a:grpSpLocks/>
            </p:cNvGrpSpPr>
            <p:nvPr/>
          </p:nvGrpSpPr>
          <p:grpSpPr bwMode="auto">
            <a:xfrm>
              <a:off x="3744" y="2544"/>
              <a:ext cx="864" cy="576"/>
              <a:chOff x="3744" y="1824"/>
              <a:chExt cx="864" cy="576"/>
            </a:xfrm>
          </p:grpSpPr>
          <p:sp>
            <p:nvSpPr>
              <p:cNvPr id="13351" name="Rectangle 18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576"/>
              </a:xfrm>
              <a:prstGeom prst="rect">
                <a:avLst/>
              </a:prstGeom>
              <a:solidFill>
                <a:srgbClr val="F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52" name="Rectangle 19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Arial" panose="020B0604020202020204" pitchFamily="34" charset="0"/>
                  </a:rPr>
                  <a:t>Text Submenu</a:t>
                </a:r>
              </a:p>
            </p:txBody>
          </p:sp>
          <p:sp>
            <p:nvSpPr>
              <p:cNvPr id="13353" name="Line 20"/>
              <p:cNvSpPr>
                <a:spLocks noChangeShapeType="1"/>
              </p:cNvSpPr>
              <p:nvPr/>
            </p:nvSpPr>
            <p:spPr bwMode="auto">
              <a:xfrm>
                <a:off x="3888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3354" name="Line 21"/>
              <p:cNvSpPr>
                <a:spLocks noChangeShapeType="1"/>
              </p:cNvSpPr>
              <p:nvPr/>
            </p:nvSpPr>
            <p:spPr bwMode="auto">
              <a:xfrm flipH="1">
                <a:off x="4176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3355" name="Line 22"/>
              <p:cNvSpPr>
                <a:spLocks noChangeShapeType="1"/>
              </p:cNvSpPr>
              <p:nvPr/>
            </p:nvSpPr>
            <p:spPr bwMode="auto">
              <a:xfrm flipH="1">
                <a:off x="3888" y="21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3356" name="Oval 23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57" name="Oval 24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58" name="Oval 25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59" name="Oval 26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grpSp>
          <p:nvGrpSpPr>
            <p:cNvPr id="13323" name="Group 27"/>
            <p:cNvGrpSpPr>
              <a:grpSpLocks/>
            </p:cNvGrpSpPr>
            <p:nvPr/>
          </p:nvGrpSpPr>
          <p:grpSpPr bwMode="auto">
            <a:xfrm>
              <a:off x="3744" y="3264"/>
              <a:ext cx="864" cy="576"/>
              <a:chOff x="3744" y="1824"/>
              <a:chExt cx="864" cy="576"/>
            </a:xfrm>
          </p:grpSpPr>
          <p:sp>
            <p:nvSpPr>
              <p:cNvPr id="13342" name="Rectangle 28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576"/>
              </a:xfrm>
              <a:prstGeom prst="rect">
                <a:avLst/>
              </a:prstGeom>
              <a:solidFill>
                <a:srgbClr val="F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43" name="Rectangle 29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Arial" panose="020B0604020202020204" pitchFamily="34" charset="0"/>
                  </a:rPr>
                  <a:t>Paint Submenu</a:t>
                </a:r>
              </a:p>
            </p:txBody>
          </p:sp>
          <p:sp>
            <p:nvSpPr>
              <p:cNvPr id="13344" name="Line 30"/>
              <p:cNvSpPr>
                <a:spLocks noChangeShapeType="1"/>
              </p:cNvSpPr>
              <p:nvPr/>
            </p:nvSpPr>
            <p:spPr bwMode="auto">
              <a:xfrm>
                <a:off x="3888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3345" name="Line 31"/>
              <p:cNvSpPr>
                <a:spLocks noChangeShapeType="1"/>
              </p:cNvSpPr>
              <p:nvPr/>
            </p:nvSpPr>
            <p:spPr bwMode="auto">
              <a:xfrm flipH="1">
                <a:off x="4176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3346" name="Line 32"/>
              <p:cNvSpPr>
                <a:spLocks noChangeShapeType="1"/>
              </p:cNvSpPr>
              <p:nvPr/>
            </p:nvSpPr>
            <p:spPr bwMode="auto">
              <a:xfrm flipH="1">
                <a:off x="3888" y="21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3347" name="Oval 33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48" name="Oval 34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49" name="Oval 35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3350" name="Oval 36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sp>
          <p:nvSpPr>
            <p:cNvPr id="13324" name="Oval 37"/>
            <p:cNvSpPr>
              <a:spLocks noChangeArrowheads="1"/>
            </p:cNvSpPr>
            <p:nvPr/>
          </p:nvSpPr>
          <p:spPr bwMode="auto">
            <a:xfrm>
              <a:off x="2400" y="2592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Main</a:t>
              </a:r>
              <a:br>
                <a:rPr lang="en-GB" altLang="en-US" sz="1200">
                  <a:latin typeface="Arial" panose="020B0604020202020204" pitchFamily="34" charset="0"/>
                </a:rPr>
              </a:br>
              <a:r>
                <a:rPr lang="en-GB" altLang="en-US" sz="1200">
                  <a:latin typeface="Arial" panose="020B0604020202020204" pitchFamily="34" charset="0"/>
                </a:rPr>
                <a:t>Menu</a:t>
              </a:r>
            </a:p>
          </p:txBody>
        </p:sp>
        <p:cxnSp>
          <p:nvCxnSpPr>
            <p:cNvPr id="13325" name="AutoShape 40"/>
            <p:cNvCxnSpPr>
              <a:cxnSpLocks noChangeShapeType="1"/>
              <a:stCxn id="13320" idx="3"/>
              <a:endCxn id="13342" idx="1"/>
            </p:cNvCxnSpPr>
            <p:nvPr/>
          </p:nvCxnSpPr>
          <p:spPr bwMode="auto">
            <a:xfrm>
              <a:off x="3312" y="3552"/>
              <a:ext cx="4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26" name="AutoShape 41"/>
            <p:cNvCxnSpPr>
              <a:cxnSpLocks noChangeShapeType="1"/>
              <a:stCxn id="13319" idx="3"/>
              <a:endCxn id="13360" idx="1"/>
            </p:cNvCxnSpPr>
            <p:nvPr/>
          </p:nvCxnSpPr>
          <p:spPr bwMode="auto">
            <a:xfrm>
              <a:off x="3312" y="2112"/>
              <a:ext cx="4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27" name="AutoShape 42"/>
            <p:cNvCxnSpPr>
              <a:cxnSpLocks noChangeShapeType="1"/>
              <a:stCxn id="13324" idx="6"/>
              <a:endCxn id="13351" idx="1"/>
            </p:cNvCxnSpPr>
            <p:nvPr/>
          </p:nvCxnSpPr>
          <p:spPr bwMode="auto">
            <a:xfrm>
              <a:off x="2880" y="2832"/>
              <a:ext cx="86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8" name="Text Box 43"/>
            <p:cNvSpPr txBox="1">
              <a:spLocks noChangeArrowheads="1"/>
            </p:cNvSpPr>
            <p:nvPr/>
          </p:nvSpPr>
          <p:spPr bwMode="auto">
            <a:xfrm>
              <a:off x="2889" y="1939"/>
              <a:ext cx="7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select ‘graphics’</a:t>
              </a:r>
            </a:p>
          </p:txBody>
        </p:sp>
        <p:cxnSp>
          <p:nvCxnSpPr>
            <p:cNvPr id="13329" name="AutoShape 44"/>
            <p:cNvCxnSpPr>
              <a:cxnSpLocks noChangeShapeType="1"/>
              <a:stCxn id="13324" idx="7"/>
              <a:endCxn id="13319" idx="3"/>
            </p:cNvCxnSpPr>
            <p:nvPr/>
          </p:nvCxnSpPr>
          <p:spPr bwMode="auto">
            <a:xfrm flipV="1">
              <a:off x="2810" y="2112"/>
              <a:ext cx="502" cy="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30" name="AutoShape 45"/>
            <p:cNvCxnSpPr>
              <a:cxnSpLocks noChangeShapeType="1"/>
              <a:stCxn id="13324" idx="5"/>
              <a:endCxn id="13320" idx="3"/>
            </p:cNvCxnSpPr>
            <p:nvPr/>
          </p:nvCxnSpPr>
          <p:spPr bwMode="auto">
            <a:xfrm>
              <a:off x="2810" y="3002"/>
              <a:ext cx="502" cy="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31" name="Text Box 46"/>
            <p:cNvSpPr txBox="1">
              <a:spLocks noChangeArrowheads="1"/>
            </p:cNvSpPr>
            <p:nvPr/>
          </p:nvSpPr>
          <p:spPr bwMode="auto">
            <a:xfrm>
              <a:off x="2966" y="3566"/>
              <a:ext cx="6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select ‘paint’</a:t>
              </a:r>
            </a:p>
          </p:txBody>
        </p:sp>
        <p:sp>
          <p:nvSpPr>
            <p:cNvPr id="13332" name="Text Box 47"/>
            <p:cNvSpPr txBox="1">
              <a:spLocks noChangeArrowheads="1"/>
            </p:cNvSpPr>
            <p:nvPr/>
          </p:nvSpPr>
          <p:spPr bwMode="auto">
            <a:xfrm>
              <a:off x="2992" y="2606"/>
              <a:ext cx="5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select ‘text’</a:t>
              </a:r>
            </a:p>
          </p:txBody>
        </p:sp>
        <p:sp>
          <p:nvSpPr>
            <p:cNvPr id="13333" name="Rectangle 48"/>
            <p:cNvSpPr>
              <a:spLocks noChangeArrowheads="1"/>
            </p:cNvSpPr>
            <p:nvPr/>
          </p:nvSpPr>
          <p:spPr bwMode="auto">
            <a:xfrm>
              <a:off x="3504" y="3792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cxnSp>
          <p:nvCxnSpPr>
            <p:cNvPr id="13334" name="AutoShape 53"/>
            <p:cNvCxnSpPr>
              <a:cxnSpLocks noChangeShapeType="1"/>
              <a:stCxn id="13351" idx="3"/>
              <a:endCxn id="13317" idx="1"/>
            </p:cNvCxnSpPr>
            <p:nvPr/>
          </p:nvCxnSpPr>
          <p:spPr bwMode="auto">
            <a:xfrm>
              <a:off x="4608" y="2832"/>
              <a:ext cx="4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35" name="AutoShape 54"/>
            <p:cNvCxnSpPr>
              <a:cxnSpLocks noChangeShapeType="1"/>
              <a:stCxn id="13342" idx="3"/>
              <a:endCxn id="13318" idx="1"/>
            </p:cNvCxnSpPr>
            <p:nvPr/>
          </p:nvCxnSpPr>
          <p:spPr bwMode="auto">
            <a:xfrm>
              <a:off x="4608" y="3552"/>
              <a:ext cx="4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36" name="AutoShape 55"/>
            <p:cNvCxnSpPr>
              <a:cxnSpLocks noChangeShapeType="1"/>
              <a:stCxn id="13340" idx="1"/>
              <a:endCxn id="13333" idx="3"/>
            </p:cNvCxnSpPr>
            <p:nvPr/>
          </p:nvCxnSpPr>
          <p:spPr bwMode="auto">
            <a:xfrm rot="10800000" flipV="1">
              <a:off x="3648" y="2112"/>
              <a:ext cx="1248" cy="1824"/>
            </a:xfrm>
            <a:prstGeom prst="bentConnector3">
              <a:avLst>
                <a:gd name="adj1" fmla="val -2812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37" name="AutoShape 56"/>
            <p:cNvCxnSpPr>
              <a:cxnSpLocks noChangeShapeType="1"/>
              <a:stCxn id="13317" idx="1"/>
              <a:endCxn id="13333" idx="3"/>
            </p:cNvCxnSpPr>
            <p:nvPr/>
          </p:nvCxnSpPr>
          <p:spPr bwMode="auto">
            <a:xfrm rot="10800000" flipV="1">
              <a:off x="3648" y="2832"/>
              <a:ext cx="1392" cy="1104"/>
            </a:xfrm>
            <a:prstGeom prst="bentConnector3">
              <a:avLst>
                <a:gd name="adj1" fmla="val -14944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38" name="AutoShape 57"/>
            <p:cNvCxnSpPr>
              <a:cxnSpLocks noChangeShapeType="1"/>
              <a:stCxn id="13318" idx="1"/>
              <a:endCxn id="13333" idx="3"/>
            </p:cNvCxnSpPr>
            <p:nvPr/>
          </p:nvCxnSpPr>
          <p:spPr bwMode="auto">
            <a:xfrm rot="10800000" flipV="1">
              <a:off x="3648" y="3552"/>
              <a:ext cx="1392" cy="384"/>
            </a:xfrm>
            <a:prstGeom prst="bentConnector3">
              <a:avLst>
                <a:gd name="adj1" fmla="val -14944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39" name="AutoShape 59"/>
            <p:cNvCxnSpPr>
              <a:cxnSpLocks noChangeShapeType="1"/>
              <a:stCxn id="13333" idx="3"/>
              <a:endCxn id="13324" idx="4"/>
            </p:cNvCxnSpPr>
            <p:nvPr/>
          </p:nvCxnSpPr>
          <p:spPr bwMode="auto">
            <a:xfrm flipH="1" flipV="1">
              <a:off x="2640" y="3072"/>
              <a:ext cx="1008" cy="864"/>
            </a:xfrm>
            <a:prstGeom prst="bentConnector4">
              <a:avLst>
                <a:gd name="adj1" fmla="val 19838"/>
                <a:gd name="adj2" fmla="val 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40" name="Rectangle 49"/>
            <p:cNvSpPr>
              <a:spLocks noChangeArrowheads="1"/>
            </p:cNvSpPr>
            <p:nvPr/>
          </p:nvSpPr>
          <p:spPr bwMode="auto">
            <a:xfrm>
              <a:off x="4896" y="1968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cxnSp>
          <p:nvCxnSpPr>
            <p:cNvPr id="13341" name="AutoShape 52"/>
            <p:cNvCxnSpPr>
              <a:cxnSpLocks noChangeShapeType="1"/>
              <a:stCxn id="13360" idx="3"/>
              <a:endCxn id="13340" idx="3"/>
            </p:cNvCxnSpPr>
            <p:nvPr/>
          </p:nvCxnSpPr>
          <p:spPr bwMode="auto">
            <a:xfrm>
              <a:off x="4608" y="2112"/>
              <a:ext cx="4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463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Concurrent dialogues - I</a:t>
            </a:r>
            <a:br>
              <a:rPr lang="en-GB" altLang="en-US" b="1" smtClean="0"/>
            </a:br>
            <a:r>
              <a:rPr lang="en-GB" altLang="en-US" sz="2800" b="1" smtClean="0"/>
              <a:t>simple dialogue box</a:t>
            </a:r>
            <a:endParaRPr lang="en-GB" altLang="en-US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z="2000" smtClean="0"/>
          </a:p>
          <a:p>
            <a:pPr eaLnBrk="1" hangingPunct="1"/>
            <a:endParaRPr lang="en-GB" altLang="en-US" sz="2000" smtClean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941513" y="2514600"/>
            <a:ext cx="5257800" cy="2971800"/>
            <a:chOff x="1488" y="1584"/>
            <a:chExt cx="3312" cy="1872"/>
          </a:xfrm>
        </p:grpSpPr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1488" y="1584"/>
              <a:ext cx="3312" cy="187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2348" y="1584"/>
              <a:ext cx="13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GB" altLang="en-US" sz="3600">
                  <a:latin typeface="Arial" panose="020B0604020202020204" pitchFamily="34" charset="0"/>
                </a:rPr>
                <a:t>Text Style</a:t>
              </a:r>
              <a:endParaRPr lang="en-GB" altLang="en-US" sz="2000">
                <a:latin typeface="Arial" panose="020B0604020202020204" pitchFamily="34" charset="0"/>
              </a:endParaRPr>
            </a:p>
          </p:txBody>
        </p:sp>
        <p:grpSp>
          <p:nvGrpSpPr>
            <p:cNvPr id="14343" name="Group 7"/>
            <p:cNvGrpSpPr>
              <a:grpSpLocks/>
            </p:cNvGrpSpPr>
            <p:nvPr/>
          </p:nvGrpSpPr>
          <p:grpSpPr bwMode="auto">
            <a:xfrm>
              <a:off x="3132" y="2051"/>
              <a:ext cx="952" cy="365"/>
              <a:chOff x="2875" y="1955"/>
              <a:chExt cx="952" cy="365"/>
            </a:xfrm>
          </p:grpSpPr>
          <p:grpSp>
            <p:nvGrpSpPr>
              <p:cNvPr id="14355" name="Group 8"/>
              <p:cNvGrpSpPr>
                <a:grpSpLocks/>
              </p:cNvGrpSpPr>
              <p:nvPr/>
            </p:nvGrpSpPr>
            <p:grpSpPr bwMode="auto">
              <a:xfrm>
                <a:off x="2875" y="2008"/>
                <a:ext cx="297" cy="297"/>
                <a:chOff x="1344" y="1536"/>
                <a:chExt cx="144" cy="144"/>
              </a:xfrm>
            </p:grpSpPr>
            <p:sp>
              <p:nvSpPr>
                <p:cNvPr id="14357" name="Oval 9"/>
                <p:cNvSpPr>
                  <a:spLocks noChangeArrowheads="1"/>
                </p:cNvSpPr>
                <p:nvPr/>
              </p:nvSpPr>
              <p:spPr bwMode="auto">
                <a:xfrm>
                  <a:off x="1344" y="1536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en-NZ" altLang="en-US"/>
                </a:p>
              </p:txBody>
            </p:sp>
            <p:sp>
              <p:nvSpPr>
                <p:cNvPr id="14358" name="Oval 10"/>
                <p:cNvSpPr>
                  <a:spLocks noChangeArrowheads="1"/>
                </p:cNvSpPr>
                <p:nvPr/>
              </p:nvSpPr>
              <p:spPr bwMode="auto">
                <a:xfrm>
                  <a:off x="1368" y="1560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en-NZ" altLang="en-US"/>
                </a:p>
              </p:txBody>
            </p:sp>
          </p:grpSp>
          <p:sp>
            <p:nvSpPr>
              <p:cNvPr id="14356" name="Text Box 11"/>
              <p:cNvSpPr txBox="1">
                <a:spLocks noChangeArrowheads="1"/>
              </p:cNvSpPr>
              <p:nvPr/>
            </p:nvSpPr>
            <p:spPr bwMode="auto">
              <a:xfrm>
                <a:off x="3172" y="1955"/>
                <a:ext cx="65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r>
                  <a:rPr lang="en-GB" altLang="en-US" sz="3200" b="1">
                    <a:latin typeface="Arial" panose="020B0604020202020204" pitchFamily="34" charset="0"/>
                  </a:rPr>
                  <a:t>bold</a:t>
                </a:r>
              </a:p>
            </p:txBody>
          </p:sp>
        </p:grpSp>
        <p:grpSp>
          <p:nvGrpSpPr>
            <p:cNvPr id="14344" name="Group 12"/>
            <p:cNvGrpSpPr>
              <a:grpSpLocks/>
            </p:cNvGrpSpPr>
            <p:nvPr/>
          </p:nvGrpSpPr>
          <p:grpSpPr bwMode="auto">
            <a:xfrm>
              <a:off x="3132" y="2465"/>
              <a:ext cx="925" cy="365"/>
              <a:chOff x="2875" y="2323"/>
              <a:chExt cx="925" cy="365"/>
            </a:xfrm>
          </p:grpSpPr>
          <p:grpSp>
            <p:nvGrpSpPr>
              <p:cNvPr id="14351" name="Group 13"/>
              <p:cNvGrpSpPr>
                <a:grpSpLocks/>
              </p:cNvGrpSpPr>
              <p:nvPr/>
            </p:nvGrpSpPr>
            <p:grpSpPr bwMode="auto">
              <a:xfrm>
                <a:off x="2875" y="2376"/>
                <a:ext cx="297" cy="297"/>
                <a:chOff x="144" y="2640"/>
                <a:chExt cx="144" cy="144"/>
              </a:xfrm>
            </p:grpSpPr>
            <p:sp>
              <p:nvSpPr>
                <p:cNvPr id="14353" name="Oval 14"/>
                <p:cNvSpPr>
                  <a:spLocks noChangeArrowheads="1"/>
                </p:cNvSpPr>
                <p:nvPr/>
              </p:nvSpPr>
              <p:spPr bwMode="auto">
                <a:xfrm>
                  <a:off x="144" y="264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en-NZ" altLang="en-US"/>
                </a:p>
              </p:txBody>
            </p:sp>
            <p:sp>
              <p:nvSpPr>
                <p:cNvPr id="14354" name="Oval 15"/>
                <p:cNvSpPr>
                  <a:spLocks noChangeArrowheads="1"/>
                </p:cNvSpPr>
                <p:nvPr/>
              </p:nvSpPr>
              <p:spPr bwMode="auto">
                <a:xfrm>
                  <a:off x="168" y="26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en-NZ" altLang="en-US"/>
                </a:p>
              </p:txBody>
            </p:sp>
          </p:grpSp>
          <p:sp>
            <p:nvSpPr>
              <p:cNvPr id="14352" name="Text Box 16"/>
              <p:cNvSpPr txBox="1">
                <a:spLocks noChangeArrowheads="1"/>
              </p:cNvSpPr>
              <p:nvPr/>
            </p:nvSpPr>
            <p:spPr bwMode="auto">
              <a:xfrm>
                <a:off x="3172" y="2323"/>
                <a:ext cx="6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r>
                  <a:rPr lang="en-GB" altLang="en-US" sz="3200" i="1">
                    <a:latin typeface="Arial" panose="020B0604020202020204" pitchFamily="34" charset="0"/>
                  </a:rPr>
                  <a:t>italic</a:t>
                </a:r>
              </a:p>
            </p:txBody>
          </p:sp>
        </p:grpSp>
        <p:grpSp>
          <p:nvGrpSpPr>
            <p:cNvPr id="14345" name="Group 17"/>
            <p:cNvGrpSpPr>
              <a:grpSpLocks/>
            </p:cNvGrpSpPr>
            <p:nvPr/>
          </p:nvGrpSpPr>
          <p:grpSpPr bwMode="auto">
            <a:xfrm>
              <a:off x="3132" y="2880"/>
              <a:ext cx="1464" cy="365"/>
              <a:chOff x="2875" y="2691"/>
              <a:chExt cx="1464" cy="365"/>
            </a:xfrm>
          </p:grpSpPr>
          <p:grpSp>
            <p:nvGrpSpPr>
              <p:cNvPr id="14347" name="Group 18"/>
              <p:cNvGrpSpPr>
                <a:grpSpLocks/>
              </p:cNvGrpSpPr>
              <p:nvPr/>
            </p:nvGrpSpPr>
            <p:grpSpPr bwMode="auto">
              <a:xfrm>
                <a:off x="2875" y="2744"/>
                <a:ext cx="297" cy="297"/>
                <a:chOff x="144" y="2640"/>
                <a:chExt cx="144" cy="144"/>
              </a:xfrm>
            </p:grpSpPr>
            <p:sp>
              <p:nvSpPr>
                <p:cNvPr id="14349" name="Oval 19"/>
                <p:cNvSpPr>
                  <a:spLocks noChangeArrowheads="1"/>
                </p:cNvSpPr>
                <p:nvPr/>
              </p:nvSpPr>
              <p:spPr bwMode="auto">
                <a:xfrm>
                  <a:off x="144" y="2640"/>
                  <a:ext cx="144" cy="14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en-NZ" altLang="en-US"/>
                </a:p>
              </p:txBody>
            </p:sp>
            <p:sp>
              <p:nvSpPr>
                <p:cNvPr id="14350" name="Oval 20"/>
                <p:cNvSpPr>
                  <a:spLocks noChangeArrowheads="1"/>
                </p:cNvSpPr>
                <p:nvPr/>
              </p:nvSpPr>
              <p:spPr bwMode="auto">
                <a:xfrm>
                  <a:off x="168" y="26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endParaRPr lang="en-NZ" altLang="en-US"/>
                </a:p>
              </p:txBody>
            </p:sp>
          </p:grpSp>
          <p:sp>
            <p:nvSpPr>
              <p:cNvPr id="14348" name="Text Box 21"/>
              <p:cNvSpPr txBox="1">
                <a:spLocks noChangeArrowheads="1"/>
              </p:cNvSpPr>
              <p:nvPr/>
            </p:nvSpPr>
            <p:spPr bwMode="auto">
              <a:xfrm>
                <a:off x="3172" y="2691"/>
                <a:ext cx="116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r>
                  <a:rPr lang="en-GB" altLang="en-US" sz="3200" u="sng">
                    <a:latin typeface="Arial" panose="020B0604020202020204" pitchFamily="34" charset="0"/>
                  </a:rPr>
                  <a:t>underline</a:t>
                </a:r>
              </a:p>
            </p:txBody>
          </p:sp>
        </p:grpSp>
        <p:sp>
          <p:nvSpPr>
            <p:cNvPr id="14346" name="Text Box 22"/>
            <p:cNvSpPr txBox="1">
              <a:spLocks noChangeArrowheads="1"/>
            </p:cNvSpPr>
            <p:nvPr/>
          </p:nvSpPr>
          <p:spPr bwMode="auto">
            <a:xfrm>
              <a:off x="1814" y="2419"/>
              <a:ext cx="9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GB" altLang="en-US" sz="3200" i="1" u="sng"/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2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Concurrent dialogues - II</a:t>
            </a:r>
            <a:br>
              <a:rPr lang="en-GB" altLang="en-US" b="1" smtClean="0"/>
            </a:br>
            <a:r>
              <a:rPr lang="en-GB" altLang="en-US" b="1" smtClean="0"/>
              <a:t> </a:t>
            </a:r>
            <a:r>
              <a:rPr lang="en-GB" altLang="en-US" sz="2800" b="1" smtClean="0"/>
              <a:t>three toggles - individual STNs</a:t>
            </a:r>
            <a:endParaRPr lang="en-GB" altLang="en-US" sz="2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z="2000" smtClean="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6553200" y="2247900"/>
            <a:ext cx="2209800" cy="762000"/>
            <a:chOff x="4128" y="1488"/>
            <a:chExt cx="1392" cy="480"/>
          </a:xfrm>
        </p:grpSpPr>
        <p:sp>
          <p:nvSpPr>
            <p:cNvPr id="15392" name="AutoShape 5"/>
            <p:cNvSpPr>
              <a:spLocks noChangeArrowheads="1"/>
            </p:cNvSpPr>
            <p:nvPr/>
          </p:nvSpPr>
          <p:spPr bwMode="auto">
            <a:xfrm>
              <a:off x="4128" y="1488"/>
              <a:ext cx="1392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grpSp>
          <p:nvGrpSpPr>
            <p:cNvPr id="15393" name="Group 6"/>
            <p:cNvGrpSpPr>
              <a:grpSpLocks/>
            </p:cNvGrpSpPr>
            <p:nvPr/>
          </p:nvGrpSpPr>
          <p:grpSpPr bwMode="auto">
            <a:xfrm>
              <a:off x="4320" y="1630"/>
              <a:ext cx="192" cy="197"/>
              <a:chOff x="1344" y="1536"/>
              <a:chExt cx="144" cy="144"/>
            </a:xfrm>
          </p:grpSpPr>
          <p:sp>
            <p:nvSpPr>
              <p:cNvPr id="15395" name="Oval 7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5396" name="Oval 8"/>
              <p:cNvSpPr>
                <a:spLocks noChangeArrowheads="1"/>
              </p:cNvSpPr>
              <p:nvPr/>
            </p:nvSpPr>
            <p:spPr bwMode="auto">
              <a:xfrm>
                <a:off x="1368" y="156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sp>
          <p:nvSpPr>
            <p:cNvPr id="15394" name="Text Box 9"/>
            <p:cNvSpPr txBox="1">
              <a:spLocks noChangeArrowheads="1"/>
            </p:cNvSpPr>
            <p:nvPr/>
          </p:nvSpPr>
          <p:spPr bwMode="auto">
            <a:xfrm>
              <a:off x="4560" y="1584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GB" altLang="en-US" b="1">
                  <a:latin typeface="Arial" panose="020B0604020202020204" pitchFamily="34" charset="0"/>
                </a:rPr>
                <a:t>bold</a:t>
              </a:r>
            </a:p>
          </p:txBody>
        </p:sp>
      </p:grpSp>
      <p:grpSp>
        <p:nvGrpSpPr>
          <p:cNvPr id="15365" name="Group 10"/>
          <p:cNvGrpSpPr>
            <a:grpSpLocks/>
          </p:cNvGrpSpPr>
          <p:nvPr/>
        </p:nvGrpSpPr>
        <p:grpSpPr bwMode="auto">
          <a:xfrm>
            <a:off x="6553200" y="3543300"/>
            <a:ext cx="2209800" cy="762000"/>
            <a:chOff x="4128" y="2304"/>
            <a:chExt cx="1392" cy="480"/>
          </a:xfrm>
        </p:grpSpPr>
        <p:sp>
          <p:nvSpPr>
            <p:cNvPr id="15387" name="AutoShape 11"/>
            <p:cNvSpPr>
              <a:spLocks noChangeArrowheads="1"/>
            </p:cNvSpPr>
            <p:nvPr/>
          </p:nvSpPr>
          <p:spPr bwMode="auto">
            <a:xfrm>
              <a:off x="4128" y="2304"/>
              <a:ext cx="1392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grpSp>
          <p:nvGrpSpPr>
            <p:cNvPr id="15388" name="Group 12"/>
            <p:cNvGrpSpPr>
              <a:grpSpLocks/>
            </p:cNvGrpSpPr>
            <p:nvPr/>
          </p:nvGrpSpPr>
          <p:grpSpPr bwMode="auto">
            <a:xfrm>
              <a:off x="4320" y="2452"/>
              <a:ext cx="192" cy="184"/>
              <a:chOff x="144" y="2640"/>
              <a:chExt cx="144" cy="144"/>
            </a:xfrm>
          </p:grpSpPr>
          <p:sp>
            <p:nvSpPr>
              <p:cNvPr id="15390" name="Oval 13"/>
              <p:cNvSpPr>
                <a:spLocks noChangeArrowheads="1"/>
              </p:cNvSpPr>
              <p:nvPr/>
            </p:nvSpPr>
            <p:spPr bwMode="auto">
              <a:xfrm>
                <a:off x="144" y="2640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5391" name="Oval 14"/>
              <p:cNvSpPr>
                <a:spLocks noChangeArrowheads="1"/>
              </p:cNvSpPr>
              <p:nvPr/>
            </p:nvSpPr>
            <p:spPr bwMode="auto">
              <a:xfrm>
                <a:off x="168" y="266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sp>
          <p:nvSpPr>
            <p:cNvPr id="15389" name="Text Box 15"/>
            <p:cNvSpPr txBox="1">
              <a:spLocks noChangeArrowheads="1"/>
            </p:cNvSpPr>
            <p:nvPr/>
          </p:nvSpPr>
          <p:spPr bwMode="auto">
            <a:xfrm>
              <a:off x="4587" y="2400"/>
              <a:ext cx="5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GB" altLang="en-US" i="1">
                  <a:latin typeface="Arial" panose="020B0604020202020204" pitchFamily="34" charset="0"/>
                </a:rPr>
                <a:t>italic</a:t>
              </a:r>
            </a:p>
          </p:txBody>
        </p:sp>
      </p:grpSp>
      <p:grpSp>
        <p:nvGrpSpPr>
          <p:cNvPr id="15366" name="Group 16"/>
          <p:cNvGrpSpPr>
            <a:grpSpLocks/>
          </p:cNvGrpSpPr>
          <p:nvPr/>
        </p:nvGrpSpPr>
        <p:grpSpPr bwMode="auto">
          <a:xfrm>
            <a:off x="6553200" y="4838700"/>
            <a:ext cx="2209800" cy="762000"/>
            <a:chOff x="4128" y="3072"/>
            <a:chExt cx="1392" cy="480"/>
          </a:xfrm>
        </p:grpSpPr>
        <p:sp>
          <p:nvSpPr>
            <p:cNvPr id="15382" name="AutoShape 17"/>
            <p:cNvSpPr>
              <a:spLocks noChangeArrowheads="1"/>
            </p:cNvSpPr>
            <p:nvPr/>
          </p:nvSpPr>
          <p:spPr bwMode="auto">
            <a:xfrm>
              <a:off x="4128" y="3072"/>
              <a:ext cx="1392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9696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grpSp>
          <p:nvGrpSpPr>
            <p:cNvPr id="15383" name="Group 18"/>
            <p:cNvGrpSpPr>
              <a:grpSpLocks/>
            </p:cNvGrpSpPr>
            <p:nvPr/>
          </p:nvGrpSpPr>
          <p:grpSpPr bwMode="auto">
            <a:xfrm>
              <a:off x="4320" y="3220"/>
              <a:ext cx="192" cy="184"/>
              <a:chOff x="144" y="2640"/>
              <a:chExt cx="144" cy="144"/>
            </a:xfrm>
          </p:grpSpPr>
          <p:sp>
            <p:nvSpPr>
              <p:cNvPr id="15385" name="Oval 19"/>
              <p:cNvSpPr>
                <a:spLocks noChangeArrowheads="1"/>
              </p:cNvSpPr>
              <p:nvPr/>
            </p:nvSpPr>
            <p:spPr bwMode="auto">
              <a:xfrm>
                <a:off x="144" y="2640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5386" name="Oval 20"/>
              <p:cNvSpPr>
                <a:spLocks noChangeArrowheads="1"/>
              </p:cNvSpPr>
              <p:nvPr/>
            </p:nvSpPr>
            <p:spPr bwMode="auto">
              <a:xfrm>
                <a:off x="168" y="266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sp>
          <p:nvSpPr>
            <p:cNvPr id="15384" name="Text Box 21"/>
            <p:cNvSpPr txBox="1">
              <a:spLocks noChangeArrowheads="1"/>
            </p:cNvSpPr>
            <p:nvPr/>
          </p:nvSpPr>
          <p:spPr bwMode="auto">
            <a:xfrm>
              <a:off x="4560" y="3168"/>
              <a:ext cx="9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GB" altLang="en-US" u="sng">
                  <a:latin typeface="Arial" panose="020B0604020202020204" pitchFamily="34" charset="0"/>
                </a:rPr>
                <a:t>underline</a:t>
              </a:r>
            </a:p>
          </p:txBody>
        </p:sp>
      </p:grpSp>
      <p:grpSp>
        <p:nvGrpSpPr>
          <p:cNvPr id="15367" name="Group 22"/>
          <p:cNvGrpSpPr>
            <a:grpSpLocks/>
          </p:cNvGrpSpPr>
          <p:nvPr/>
        </p:nvGrpSpPr>
        <p:grpSpPr bwMode="auto">
          <a:xfrm>
            <a:off x="1219200" y="2209800"/>
            <a:ext cx="4800600" cy="838200"/>
            <a:chOff x="2064" y="2640"/>
            <a:chExt cx="2448" cy="432"/>
          </a:xfrm>
        </p:grpSpPr>
        <p:sp>
          <p:nvSpPr>
            <p:cNvPr id="15378" name="Oval 23"/>
            <p:cNvSpPr>
              <a:spLocks noChangeArrowheads="1"/>
            </p:cNvSpPr>
            <p:nvPr/>
          </p:nvSpPr>
          <p:spPr bwMode="auto">
            <a:xfrm>
              <a:off x="2064" y="2640"/>
              <a:ext cx="432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>
                  <a:latin typeface="Arial" panose="020B0604020202020204" pitchFamily="34" charset="0"/>
                </a:rPr>
                <a:t>NO</a:t>
              </a:r>
            </a:p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bold</a:t>
              </a:r>
              <a:endParaRPr lang="en-GB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9" name="Oval 24"/>
            <p:cNvSpPr>
              <a:spLocks noChangeArrowheads="1"/>
            </p:cNvSpPr>
            <p:nvPr/>
          </p:nvSpPr>
          <p:spPr bwMode="auto">
            <a:xfrm>
              <a:off x="4080" y="2640"/>
              <a:ext cx="432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 b="1">
                  <a:latin typeface="Arial" panose="020B0604020202020204" pitchFamily="34" charset="0"/>
                </a:rPr>
                <a:t>bold</a:t>
              </a:r>
              <a:endParaRPr lang="en-GB" alt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15380" name="AutoShape 25"/>
            <p:cNvCxnSpPr>
              <a:cxnSpLocks noChangeShapeType="1"/>
              <a:stCxn id="15378" idx="6"/>
              <a:endCxn id="15379" idx="2"/>
            </p:cNvCxnSpPr>
            <p:nvPr/>
          </p:nvCxnSpPr>
          <p:spPr bwMode="auto">
            <a:xfrm>
              <a:off x="2502" y="2856"/>
              <a:ext cx="157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81" name="Text Box 26"/>
            <p:cNvSpPr txBox="1">
              <a:spLocks noChangeArrowheads="1"/>
            </p:cNvSpPr>
            <p:nvPr/>
          </p:nvSpPr>
          <p:spPr bwMode="auto">
            <a:xfrm>
              <a:off x="2896" y="2640"/>
              <a:ext cx="78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>
                  <a:latin typeface="Arial" panose="020B0604020202020204" pitchFamily="34" charset="0"/>
                </a:rPr>
                <a:t>click on ‘bold’</a:t>
              </a:r>
            </a:p>
          </p:txBody>
        </p:sp>
      </p:grpSp>
      <p:grpSp>
        <p:nvGrpSpPr>
          <p:cNvPr id="15368" name="Group 27"/>
          <p:cNvGrpSpPr>
            <a:grpSpLocks/>
          </p:cNvGrpSpPr>
          <p:nvPr/>
        </p:nvGrpSpPr>
        <p:grpSpPr bwMode="auto">
          <a:xfrm>
            <a:off x="1219200" y="3505200"/>
            <a:ext cx="4800600" cy="838200"/>
            <a:chOff x="2064" y="2640"/>
            <a:chExt cx="2448" cy="432"/>
          </a:xfrm>
        </p:grpSpPr>
        <p:sp>
          <p:nvSpPr>
            <p:cNvPr id="15374" name="Oval 28"/>
            <p:cNvSpPr>
              <a:spLocks noChangeArrowheads="1"/>
            </p:cNvSpPr>
            <p:nvPr/>
          </p:nvSpPr>
          <p:spPr bwMode="auto">
            <a:xfrm>
              <a:off x="2064" y="2640"/>
              <a:ext cx="432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>
                  <a:latin typeface="Arial" panose="020B0604020202020204" pitchFamily="34" charset="0"/>
                </a:rPr>
                <a:t>NO</a:t>
              </a:r>
            </a:p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italic</a:t>
              </a:r>
              <a:endParaRPr lang="en-GB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5" name="Oval 29"/>
            <p:cNvSpPr>
              <a:spLocks noChangeArrowheads="1"/>
            </p:cNvSpPr>
            <p:nvPr/>
          </p:nvSpPr>
          <p:spPr bwMode="auto">
            <a:xfrm>
              <a:off x="4080" y="2640"/>
              <a:ext cx="432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 i="1">
                  <a:latin typeface="Arial" panose="020B0604020202020204" pitchFamily="34" charset="0"/>
                </a:rPr>
                <a:t>italic</a:t>
              </a:r>
              <a:endParaRPr lang="en-GB" alt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15376" name="AutoShape 30"/>
            <p:cNvCxnSpPr>
              <a:cxnSpLocks noChangeShapeType="1"/>
              <a:stCxn id="15374" idx="6"/>
              <a:endCxn id="15375" idx="2"/>
            </p:cNvCxnSpPr>
            <p:nvPr/>
          </p:nvCxnSpPr>
          <p:spPr bwMode="auto">
            <a:xfrm>
              <a:off x="2502" y="2856"/>
              <a:ext cx="157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77" name="Text Box 31"/>
            <p:cNvSpPr txBox="1">
              <a:spLocks noChangeArrowheads="1"/>
            </p:cNvSpPr>
            <p:nvPr/>
          </p:nvSpPr>
          <p:spPr bwMode="auto">
            <a:xfrm>
              <a:off x="2890" y="2640"/>
              <a:ext cx="80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>
                  <a:latin typeface="Arial" panose="020B0604020202020204" pitchFamily="34" charset="0"/>
                </a:rPr>
                <a:t>click on ‘italic’</a:t>
              </a:r>
            </a:p>
          </p:txBody>
        </p:sp>
      </p:grpSp>
      <p:grpSp>
        <p:nvGrpSpPr>
          <p:cNvPr id="15369" name="Group 32"/>
          <p:cNvGrpSpPr>
            <a:grpSpLocks/>
          </p:cNvGrpSpPr>
          <p:nvPr/>
        </p:nvGrpSpPr>
        <p:grpSpPr bwMode="auto">
          <a:xfrm>
            <a:off x="1219200" y="4800600"/>
            <a:ext cx="4800600" cy="838200"/>
            <a:chOff x="2064" y="2640"/>
            <a:chExt cx="2448" cy="432"/>
          </a:xfrm>
        </p:grpSpPr>
        <p:sp>
          <p:nvSpPr>
            <p:cNvPr id="15370" name="Oval 33"/>
            <p:cNvSpPr>
              <a:spLocks noChangeArrowheads="1"/>
            </p:cNvSpPr>
            <p:nvPr/>
          </p:nvSpPr>
          <p:spPr bwMode="auto">
            <a:xfrm>
              <a:off x="2064" y="2640"/>
              <a:ext cx="432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>
                  <a:latin typeface="Arial" panose="020B0604020202020204" pitchFamily="34" charset="0"/>
                </a:rPr>
                <a:t>NO</a:t>
              </a:r>
            </a:p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u’line</a:t>
              </a:r>
              <a:endParaRPr lang="en-GB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1" name="Oval 34"/>
            <p:cNvSpPr>
              <a:spLocks noChangeArrowheads="1"/>
            </p:cNvSpPr>
            <p:nvPr/>
          </p:nvSpPr>
          <p:spPr bwMode="auto">
            <a:xfrm>
              <a:off x="4080" y="2640"/>
              <a:ext cx="432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 u="sng">
                  <a:latin typeface="Arial" panose="020B0604020202020204" pitchFamily="34" charset="0"/>
                </a:rPr>
                <a:t>u’line</a:t>
              </a:r>
              <a:endParaRPr lang="en-GB" alt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15372" name="AutoShape 35"/>
            <p:cNvCxnSpPr>
              <a:cxnSpLocks noChangeShapeType="1"/>
              <a:stCxn id="15370" idx="6"/>
              <a:endCxn id="15371" idx="2"/>
            </p:cNvCxnSpPr>
            <p:nvPr/>
          </p:nvCxnSpPr>
          <p:spPr bwMode="auto">
            <a:xfrm>
              <a:off x="2502" y="2856"/>
              <a:ext cx="157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73" name="Text Box 36"/>
            <p:cNvSpPr txBox="1">
              <a:spLocks noChangeArrowheads="1"/>
            </p:cNvSpPr>
            <p:nvPr/>
          </p:nvSpPr>
          <p:spPr bwMode="auto">
            <a:xfrm>
              <a:off x="2767" y="2640"/>
              <a:ext cx="1046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>
                  <a:latin typeface="Arial" panose="020B0604020202020204" pitchFamily="34" charset="0"/>
                </a:rPr>
                <a:t>click on ‘underline’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Concurrent dialogues - III</a:t>
            </a:r>
            <a:br>
              <a:rPr lang="en-GB" altLang="en-US" b="1" smtClean="0"/>
            </a:br>
            <a:r>
              <a:rPr lang="en-GB" altLang="en-US" sz="2800" b="1" smtClean="0"/>
              <a:t>bold and italic combined</a:t>
            </a:r>
            <a:endParaRPr lang="en-GB" altLang="en-US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z="2000" smtClean="0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6324600" y="1905000"/>
            <a:ext cx="2362200" cy="1393825"/>
            <a:chOff x="672" y="1282"/>
            <a:chExt cx="1488" cy="878"/>
          </a:xfrm>
        </p:grpSpPr>
        <p:sp>
          <p:nvSpPr>
            <p:cNvPr id="16403" name="AutoShape 5"/>
            <p:cNvSpPr>
              <a:spLocks noChangeArrowheads="1"/>
            </p:cNvSpPr>
            <p:nvPr/>
          </p:nvSpPr>
          <p:spPr bwMode="auto">
            <a:xfrm>
              <a:off x="672" y="1296"/>
              <a:ext cx="1488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6404" name="Text Box 6"/>
            <p:cNvSpPr txBox="1">
              <a:spLocks noChangeArrowheads="1"/>
            </p:cNvSpPr>
            <p:nvPr/>
          </p:nvSpPr>
          <p:spPr bwMode="auto">
            <a:xfrm>
              <a:off x="1064" y="1282"/>
              <a:ext cx="7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GB" altLang="en-US" sz="2000"/>
                <a:t>Text Style</a:t>
              </a:r>
            </a:p>
          </p:txBody>
        </p:sp>
        <p:grpSp>
          <p:nvGrpSpPr>
            <p:cNvPr id="16405" name="Group 7"/>
            <p:cNvGrpSpPr>
              <a:grpSpLocks/>
            </p:cNvGrpSpPr>
            <p:nvPr/>
          </p:nvGrpSpPr>
          <p:grpSpPr bwMode="auto">
            <a:xfrm>
              <a:off x="1344" y="1516"/>
              <a:ext cx="745" cy="568"/>
              <a:chOff x="1344" y="1516"/>
              <a:chExt cx="745" cy="568"/>
            </a:xfrm>
          </p:grpSpPr>
          <p:grpSp>
            <p:nvGrpSpPr>
              <p:cNvPr id="16407" name="Group 8"/>
              <p:cNvGrpSpPr>
                <a:grpSpLocks/>
              </p:cNvGrpSpPr>
              <p:nvPr/>
            </p:nvGrpSpPr>
            <p:grpSpPr bwMode="auto">
              <a:xfrm>
                <a:off x="1344" y="1516"/>
                <a:ext cx="502" cy="212"/>
                <a:chOff x="1344" y="1516"/>
                <a:chExt cx="502" cy="212"/>
              </a:xfrm>
            </p:grpSpPr>
            <p:grpSp>
              <p:nvGrpSpPr>
                <p:cNvPr id="16418" name="Group 9"/>
                <p:cNvGrpSpPr>
                  <a:grpSpLocks/>
                </p:cNvGrpSpPr>
                <p:nvPr/>
              </p:nvGrpSpPr>
              <p:grpSpPr bwMode="auto">
                <a:xfrm>
                  <a:off x="1344" y="1550"/>
                  <a:ext cx="144" cy="144"/>
                  <a:chOff x="1344" y="1536"/>
                  <a:chExt cx="144" cy="144"/>
                </a:xfrm>
              </p:grpSpPr>
              <p:sp>
                <p:nvSpPr>
                  <p:cNvPr id="16420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36"/>
                    <a:ext cx="144" cy="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  <p:sp>
                <p:nvSpPr>
                  <p:cNvPr id="1642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368" y="15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</p:grpSp>
            <p:sp>
              <p:nvSpPr>
                <p:cNvPr id="1641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488" y="1516"/>
                  <a:ext cx="35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r>
                    <a:rPr lang="en-GB" altLang="en-US" sz="1600" b="1"/>
                    <a:t>bold</a:t>
                  </a:r>
                </a:p>
              </p:txBody>
            </p:sp>
          </p:grpSp>
          <p:grpSp>
            <p:nvGrpSpPr>
              <p:cNvPr id="16408" name="Group 13"/>
              <p:cNvGrpSpPr>
                <a:grpSpLocks/>
              </p:cNvGrpSpPr>
              <p:nvPr/>
            </p:nvGrpSpPr>
            <p:grpSpPr bwMode="auto">
              <a:xfrm>
                <a:off x="1344" y="1694"/>
                <a:ext cx="525" cy="212"/>
                <a:chOff x="1344" y="1680"/>
                <a:chExt cx="525" cy="212"/>
              </a:xfrm>
            </p:grpSpPr>
            <p:grpSp>
              <p:nvGrpSpPr>
                <p:cNvPr id="16414" name="Group 14"/>
                <p:cNvGrpSpPr>
                  <a:grpSpLocks/>
                </p:cNvGrpSpPr>
                <p:nvPr/>
              </p:nvGrpSpPr>
              <p:grpSpPr bwMode="auto">
                <a:xfrm>
                  <a:off x="1344" y="1714"/>
                  <a:ext cx="144" cy="144"/>
                  <a:chOff x="144" y="2640"/>
                  <a:chExt cx="144" cy="144"/>
                </a:xfrm>
              </p:grpSpPr>
              <p:sp>
                <p:nvSpPr>
                  <p:cNvPr id="16416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2640"/>
                    <a:ext cx="144" cy="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  <p:sp>
                <p:nvSpPr>
                  <p:cNvPr id="16417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68" y="26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</p:grpSp>
            <p:sp>
              <p:nvSpPr>
                <p:cNvPr id="1641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88" y="1680"/>
                  <a:ext cx="38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r>
                    <a:rPr lang="en-GB" altLang="en-US" sz="1600" i="1"/>
                    <a:t>italic</a:t>
                  </a:r>
                </a:p>
              </p:txBody>
            </p:sp>
          </p:grpSp>
          <p:grpSp>
            <p:nvGrpSpPr>
              <p:cNvPr id="16409" name="Group 18"/>
              <p:cNvGrpSpPr>
                <a:grpSpLocks/>
              </p:cNvGrpSpPr>
              <p:nvPr/>
            </p:nvGrpSpPr>
            <p:grpSpPr bwMode="auto">
              <a:xfrm>
                <a:off x="1344" y="1872"/>
                <a:ext cx="745" cy="212"/>
                <a:chOff x="1344" y="1872"/>
                <a:chExt cx="745" cy="212"/>
              </a:xfrm>
            </p:grpSpPr>
            <p:grpSp>
              <p:nvGrpSpPr>
                <p:cNvPr id="16410" name="Group 19"/>
                <p:cNvGrpSpPr>
                  <a:grpSpLocks/>
                </p:cNvGrpSpPr>
                <p:nvPr/>
              </p:nvGrpSpPr>
              <p:grpSpPr bwMode="auto">
                <a:xfrm>
                  <a:off x="1344" y="1906"/>
                  <a:ext cx="144" cy="144"/>
                  <a:chOff x="144" y="2640"/>
                  <a:chExt cx="144" cy="144"/>
                </a:xfrm>
              </p:grpSpPr>
              <p:sp>
                <p:nvSpPr>
                  <p:cNvPr id="16412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2640"/>
                    <a:ext cx="144" cy="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  <p:sp>
                <p:nvSpPr>
                  <p:cNvPr id="1641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68" y="26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</p:grpSp>
            <p:sp>
              <p:nvSpPr>
                <p:cNvPr id="1641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88" y="1872"/>
                  <a:ext cx="60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r>
                    <a:rPr lang="en-GB" altLang="en-US" sz="1600" u="sng"/>
                    <a:t>underline</a:t>
                  </a:r>
                </a:p>
              </p:txBody>
            </p:sp>
          </p:grpSp>
        </p:grpSp>
        <p:sp>
          <p:nvSpPr>
            <p:cNvPr id="16406" name="Text Box 23"/>
            <p:cNvSpPr txBox="1">
              <a:spLocks noChangeArrowheads="1"/>
            </p:cNvSpPr>
            <p:nvPr/>
          </p:nvSpPr>
          <p:spPr bwMode="auto">
            <a:xfrm>
              <a:off x="720" y="1680"/>
              <a:ext cx="4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GB" altLang="en-US" sz="1400" i="1" u="sng"/>
                <a:t>example</a:t>
              </a:r>
            </a:p>
          </p:txBody>
        </p:sp>
      </p:grpSp>
      <p:sp>
        <p:nvSpPr>
          <p:cNvPr id="16389" name="Oval 24"/>
          <p:cNvSpPr>
            <a:spLocks noChangeArrowheads="1"/>
          </p:cNvSpPr>
          <p:nvPr/>
        </p:nvSpPr>
        <p:spPr bwMode="auto">
          <a:xfrm>
            <a:off x="1066800" y="2438400"/>
            <a:ext cx="838200" cy="838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1800">
                <a:latin typeface="Arial" panose="020B0604020202020204" pitchFamily="34" charset="0"/>
              </a:rPr>
              <a:t>NO</a:t>
            </a:r>
          </a:p>
          <a:p>
            <a:pPr algn="ctr"/>
            <a:r>
              <a:rPr lang="en-GB" altLang="en-US" sz="1400">
                <a:latin typeface="Arial" panose="020B0604020202020204" pitchFamily="34" charset="0"/>
              </a:rPr>
              <a:t>style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6390" name="Oval 25"/>
          <p:cNvSpPr>
            <a:spLocks noChangeArrowheads="1"/>
          </p:cNvSpPr>
          <p:nvPr/>
        </p:nvSpPr>
        <p:spPr bwMode="auto">
          <a:xfrm>
            <a:off x="4419600" y="2438400"/>
            <a:ext cx="838200" cy="838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1800" b="1">
                <a:latin typeface="Arial" panose="020B0604020202020204" pitchFamily="34" charset="0"/>
              </a:rPr>
              <a:t>bold</a:t>
            </a:r>
          </a:p>
          <a:p>
            <a:pPr algn="ctr"/>
            <a:r>
              <a:rPr lang="en-GB" altLang="en-US" sz="1400">
                <a:latin typeface="Arial" panose="020B0604020202020204" pitchFamily="34" charset="0"/>
              </a:rPr>
              <a:t>only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cxnSp>
        <p:nvCxnSpPr>
          <p:cNvPr id="16391" name="AutoShape 26"/>
          <p:cNvCxnSpPr>
            <a:cxnSpLocks noChangeShapeType="1"/>
            <a:stCxn id="16389" idx="6"/>
            <a:endCxn id="16390" idx="2"/>
          </p:cNvCxnSpPr>
          <p:nvPr/>
        </p:nvCxnSpPr>
        <p:spPr bwMode="auto">
          <a:xfrm>
            <a:off x="1914525" y="2857500"/>
            <a:ext cx="24955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2" name="Text Box 27"/>
          <p:cNvSpPr txBox="1">
            <a:spLocks noChangeArrowheads="1"/>
          </p:cNvSpPr>
          <p:nvPr/>
        </p:nvSpPr>
        <p:spPr bwMode="auto">
          <a:xfrm>
            <a:off x="2393950" y="25146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1800">
                <a:latin typeface="Arial" panose="020B0604020202020204" pitchFamily="34" charset="0"/>
              </a:rPr>
              <a:t>click on ‘bold’</a:t>
            </a:r>
          </a:p>
        </p:txBody>
      </p:sp>
      <p:cxnSp>
        <p:nvCxnSpPr>
          <p:cNvPr id="16393" name="AutoShape 28"/>
          <p:cNvCxnSpPr>
            <a:cxnSpLocks noChangeShapeType="1"/>
            <a:stCxn id="16399" idx="0"/>
            <a:endCxn id="16389" idx="4"/>
          </p:cNvCxnSpPr>
          <p:nvPr/>
        </p:nvCxnSpPr>
        <p:spPr bwMode="auto">
          <a:xfrm flipV="1">
            <a:off x="1485900" y="3286125"/>
            <a:ext cx="0" cy="1733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4" name="Text Box 29"/>
          <p:cNvSpPr txBox="1">
            <a:spLocks noChangeArrowheads="1"/>
          </p:cNvSpPr>
          <p:nvPr/>
        </p:nvSpPr>
        <p:spPr bwMode="auto">
          <a:xfrm>
            <a:off x="762000" y="3733800"/>
            <a:ext cx="742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1800">
                <a:latin typeface="Arial" panose="020B0604020202020204" pitchFamily="34" charset="0"/>
              </a:rPr>
              <a:t>click</a:t>
            </a:r>
          </a:p>
          <a:p>
            <a:pPr algn="ctr"/>
            <a:r>
              <a:rPr lang="en-GB" altLang="en-US" sz="1800">
                <a:latin typeface="Arial" panose="020B0604020202020204" pitchFamily="34" charset="0"/>
              </a:rPr>
              <a:t>on</a:t>
            </a:r>
          </a:p>
          <a:p>
            <a:pPr algn="ctr"/>
            <a:r>
              <a:rPr lang="en-GB" altLang="en-US" sz="1800">
                <a:latin typeface="Arial" panose="020B0604020202020204" pitchFamily="34" charset="0"/>
              </a:rPr>
              <a:t>‘italic’</a:t>
            </a:r>
          </a:p>
        </p:txBody>
      </p:sp>
      <p:grpSp>
        <p:nvGrpSpPr>
          <p:cNvPr id="16395" name="Group 30"/>
          <p:cNvGrpSpPr>
            <a:grpSpLocks/>
          </p:cNvGrpSpPr>
          <p:nvPr/>
        </p:nvGrpSpPr>
        <p:grpSpPr bwMode="auto">
          <a:xfrm>
            <a:off x="1066800" y="5029200"/>
            <a:ext cx="4191000" cy="838200"/>
            <a:chOff x="672" y="2352"/>
            <a:chExt cx="2640" cy="528"/>
          </a:xfrm>
        </p:grpSpPr>
        <p:sp>
          <p:nvSpPr>
            <p:cNvPr id="16399" name="Oval 31"/>
            <p:cNvSpPr>
              <a:spLocks noChangeArrowheads="1"/>
            </p:cNvSpPr>
            <p:nvPr/>
          </p:nvSpPr>
          <p:spPr bwMode="auto">
            <a:xfrm>
              <a:off x="672" y="2352"/>
              <a:ext cx="528" cy="5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 i="1">
                  <a:latin typeface="Arial" panose="020B0604020202020204" pitchFamily="34" charset="0"/>
                </a:rPr>
                <a:t>italic</a:t>
              </a:r>
              <a:endParaRPr lang="en-GB" altLang="en-US" sz="1800">
                <a:latin typeface="Arial" panose="020B0604020202020204" pitchFamily="34" charset="0"/>
              </a:endParaRPr>
            </a:p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only</a:t>
              </a:r>
              <a:endParaRPr lang="en-GB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0" name="Oval 32"/>
            <p:cNvSpPr>
              <a:spLocks noChangeArrowheads="1"/>
            </p:cNvSpPr>
            <p:nvPr/>
          </p:nvSpPr>
          <p:spPr bwMode="auto">
            <a:xfrm>
              <a:off x="2784" y="2352"/>
              <a:ext cx="528" cy="5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 b="1" i="1">
                  <a:latin typeface="Arial" panose="020B0604020202020204" pitchFamily="34" charset="0"/>
                </a:rPr>
                <a:t>bold</a:t>
              </a:r>
            </a:p>
            <a:p>
              <a:pPr algn="ctr"/>
              <a:r>
                <a:rPr lang="en-GB" altLang="en-US" sz="1800" b="1" i="1">
                  <a:latin typeface="Arial" panose="020B0604020202020204" pitchFamily="34" charset="0"/>
                </a:rPr>
                <a:t>italic</a:t>
              </a:r>
              <a:endParaRPr lang="en-GB" altLang="en-US" sz="1800">
                <a:latin typeface="Arial" panose="020B0604020202020204" pitchFamily="34" charset="0"/>
              </a:endParaRPr>
            </a:p>
          </p:txBody>
        </p:sp>
        <p:cxnSp>
          <p:nvCxnSpPr>
            <p:cNvPr id="16401" name="AutoShape 33"/>
            <p:cNvCxnSpPr>
              <a:cxnSpLocks noChangeShapeType="1"/>
              <a:stCxn id="16399" idx="6"/>
              <a:endCxn id="16400" idx="2"/>
            </p:cNvCxnSpPr>
            <p:nvPr/>
          </p:nvCxnSpPr>
          <p:spPr bwMode="auto">
            <a:xfrm>
              <a:off x="1206" y="2616"/>
              <a:ext cx="157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2" name="Text Box 34"/>
            <p:cNvSpPr txBox="1">
              <a:spLocks noChangeArrowheads="1"/>
            </p:cNvSpPr>
            <p:nvPr/>
          </p:nvSpPr>
          <p:spPr bwMode="auto">
            <a:xfrm>
              <a:off x="1508" y="2400"/>
              <a:ext cx="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800">
                  <a:latin typeface="Arial" panose="020B0604020202020204" pitchFamily="34" charset="0"/>
                </a:rPr>
                <a:t>click on ‘bold’</a:t>
              </a:r>
            </a:p>
          </p:txBody>
        </p:sp>
      </p:grpSp>
      <p:cxnSp>
        <p:nvCxnSpPr>
          <p:cNvPr id="16396" name="AutoShape 35"/>
          <p:cNvCxnSpPr>
            <a:cxnSpLocks noChangeShapeType="1"/>
            <a:stCxn id="16400" idx="0"/>
            <a:endCxn id="16390" idx="4"/>
          </p:cNvCxnSpPr>
          <p:nvPr/>
        </p:nvCxnSpPr>
        <p:spPr bwMode="auto">
          <a:xfrm flipV="1">
            <a:off x="4838700" y="3286125"/>
            <a:ext cx="0" cy="17335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7" name="Text Box 36"/>
          <p:cNvSpPr txBox="1">
            <a:spLocks noChangeArrowheads="1"/>
          </p:cNvSpPr>
          <p:nvPr/>
        </p:nvSpPr>
        <p:spPr bwMode="auto">
          <a:xfrm>
            <a:off x="4133850" y="3724275"/>
            <a:ext cx="742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1800">
                <a:latin typeface="Arial" panose="020B0604020202020204" pitchFamily="34" charset="0"/>
              </a:rPr>
              <a:t>click</a:t>
            </a:r>
          </a:p>
          <a:p>
            <a:pPr algn="ctr"/>
            <a:r>
              <a:rPr lang="en-GB" altLang="en-US" sz="1800">
                <a:latin typeface="Arial" panose="020B0604020202020204" pitchFamily="34" charset="0"/>
              </a:rPr>
              <a:t>on</a:t>
            </a:r>
          </a:p>
          <a:p>
            <a:pPr algn="ctr"/>
            <a:r>
              <a:rPr lang="en-GB" altLang="en-US" sz="1800">
                <a:latin typeface="Arial" panose="020B0604020202020204" pitchFamily="34" charset="0"/>
              </a:rPr>
              <a:t>‘italic’</a:t>
            </a:r>
          </a:p>
        </p:txBody>
      </p:sp>
      <p:sp>
        <p:nvSpPr>
          <p:cNvPr id="16398" name="Rectangle 37"/>
          <p:cNvSpPr>
            <a:spLocks noChangeArrowheads="1"/>
          </p:cNvSpPr>
          <p:nvPr/>
        </p:nvSpPr>
        <p:spPr bwMode="auto">
          <a:xfrm>
            <a:off x="6172200" y="1828800"/>
            <a:ext cx="2667000" cy="1066800"/>
          </a:xfrm>
          <a:prstGeom prst="rect">
            <a:avLst/>
          </a:prstGeom>
          <a:noFill/>
          <a:ln w="38100">
            <a:solidFill>
              <a:srgbClr val="0066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268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Concurrent dialogues - IV</a:t>
            </a:r>
            <a:br>
              <a:rPr lang="en-GB" altLang="en-US" b="1" smtClean="0"/>
            </a:br>
            <a:r>
              <a:rPr lang="en-GB" altLang="en-US" sz="2800" b="1" smtClean="0"/>
              <a:t>all together - combinatorial explosion</a:t>
            </a:r>
            <a:endParaRPr lang="en-GB" altLang="en-US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z="2000" smtClean="0"/>
          </a:p>
        </p:txBody>
      </p:sp>
      <p:grpSp>
        <p:nvGrpSpPr>
          <p:cNvPr id="17412" name="Group 59"/>
          <p:cNvGrpSpPr>
            <a:grpSpLocks noChangeAspect="1"/>
          </p:cNvGrpSpPr>
          <p:nvPr/>
        </p:nvGrpSpPr>
        <p:grpSpPr bwMode="auto">
          <a:xfrm>
            <a:off x="647700" y="2154238"/>
            <a:ext cx="6251575" cy="4322762"/>
            <a:chOff x="188" y="1056"/>
            <a:chExt cx="4375" cy="3024"/>
          </a:xfrm>
        </p:grpSpPr>
        <p:sp>
          <p:nvSpPr>
            <p:cNvPr id="17433" name="Text Box 4"/>
            <p:cNvSpPr txBox="1">
              <a:spLocks noChangeAspect="1" noChangeArrowheads="1"/>
            </p:cNvSpPr>
            <p:nvPr/>
          </p:nvSpPr>
          <p:spPr bwMode="auto">
            <a:xfrm>
              <a:off x="188" y="1745"/>
              <a:ext cx="47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Arial" panose="020B0604020202020204" pitchFamily="34" charset="0"/>
                </a:rPr>
                <a:t>‘italic’</a:t>
              </a:r>
            </a:p>
          </p:txBody>
        </p:sp>
        <p:sp>
          <p:nvSpPr>
            <p:cNvPr id="17434" name="Oval 5"/>
            <p:cNvSpPr>
              <a:spLocks noChangeAspect="1" noChangeArrowheads="1"/>
            </p:cNvSpPr>
            <p:nvPr/>
          </p:nvSpPr>
          <p:spPr bwMode="auto">
            <a:xfrm>
              <a:off x="384" y="1056"/>
              <a:ext cx="528" cy="5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Arial" panose="020B0604020202020204" pitchFamily="34" charset="0"/>
                </a:rPr>
                <a:t>NO</a:t>
              </a:r>
            </a:p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style</a:t>
              </a:r>
              <a:endParaRPr lang="en-GB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17435" name="Oval 6"/>
            <p:cNvSpPr>
              <a:spLocks noChangeAspect="1" noChangeArrowheads="1"/>
            </p:cNvSpPr>
            <p:nvPr/>
          </p:nvSpPr>
          <p:spPr bwMode="auto">
            <a:xfrm>
              <a:off x="2496" y="1056"/>
              <a:ext cx="528" cy="52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 b="1">
                  <a:latin typeface="Arial" panose="020B0604020202020204" pitchFamily="34" charset="0"/>
                </a:rPr>
                <a:t>bold</a:t>
              </a:r>
            </a:p>
            <a:p>
              <a:pPr algn="ctr"/>
              <a:r>
                <a:rPr lang="en-GB" altLang="en-US" sz="1400">
                  <a:latin typeface="Arial" panose="020B0604020202020204" pitchFamily="34" charset="0"/>
                </a:rPr>
                <a:t>only</a:t>
              </a:r>
              <a:endParaRPr lang="en-GB" altLang="en-US" sz="1600">
                <a:latin typeface="Arial" panose="020B0604020202020204" pitchFamily="34" charset="0"/>
              </a:endParaRPr>
            </a:p>
          </p:txBody>
        </p:sp>
        <p:cxnSp>
          <p:nvCxnSpPr>
            <p:cNvPr id="17436" name="AutoShape 7"/>
            <p:cNvCxnSpPr>
              <a:cxnSpLocks noChangeAspect="1" noChangeShapeType="1"/>
              <a:stCxn id="17434" idx="6"/>
              <a:endCxn id="17435" idx="2"/>
            </p:cNvCxnSpPr>
            <p:nvPr/>
          </p:nvCxnSpPr>
          <p:spPr bwMode="auto">
            <a:xfrm>
              <a:off x="918" y="1320"/>
              <a:ext cx="157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37" name="Text Box 8"/>
            <p:cNvSpPr txBox="1">
              <a:spLocks noChangeAspect="1" noChangeArrowheads="1"/>
            </p:cNvSpPr>
            <p:nvPr/>
          </p:nvSpPr>
          <p:spPr bwMode="auto">
            <a:xfrm>
              <a:off x="1477" y="1120"/>
              <a:ext cx="45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Arial" panose="020B0604020202020204" pitchFamily="34" charset="0"/>
                </a:rPr>
                <a:t>‘bold’</a:t>
              </a:r>
            </a:p>
          </p:txBody>
        </p:sp>
        <p:cxnSp>
          <p:nvCxnSpPr>
            <p:cNvPr id="17438" name="AutoShape 9"/>
            <p:cNvCxnSpPr>
              <a:cxnSpLocks noChangeAspect="1" noChangeShapeType="1"/>
              <a:stCxn id="17464" idx="0"/>
              <a:endCxn id="17434" idx="4"/>
            </p:cNvCxnSpPr>
            <p:nvPr/>
          </p:nvCxnSpPr>
          <p:spPr bwMode="auto">
            <a:xfrm flipV="1">
              <a:off x="648" y="1590"/>
              <a:ext cx="0" cy="1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7439" name="Group 10"/>
            <p:cNvGrpSpPr>
              <a:grpSpLocks noChangeAspect="1"/>
            </p:cNvGrpSpPr>
            <p:nvPr/>
          </p:nvGrpSpPr>
          <p:grpSpPr bwMode="auto">
            <a:xfrm>
              <a:off x="384" y="2688"/>
              <a:ext cx="2640" cy="528"/>
              <a:chOff x="672" y="2352"/>
              <a:chExt cx="2640" cy="528"/>
            </a:xfrm>
          </p:grpSpPr>
          <p:sp>
            <p:nvSpPr>
              <p:cNvPr id="17464" name="Oval 11"/>
              <p:cNvSpPr>
                <a:spLocks noChangeAspect="1" noChangeArrowheads="1"/>
              </p:cNvSpPr>
              <p:nvPr/>
            </p:nvSpPr>
            <p:spPr bwMode="auto">
              <a:xfrm>
                <a:off x="672" y="2352"/>
                <a:ext cx="528" cy="5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600" i="1">
                    <a:latin typeface="Arial" panose="020B0604020202020204" pitchFamily="34" charset="0"/>
                  </a:rPr>
                  <a:t>italic</a:t>
                </a:r>
                <a:endParaRPr lang="en-GB" altLang="en-US" sz="1600">
                  <a:latin typeface="Arial" panose="020B0604020202020204" pitchFamily="34" charset="0"/>
                </a:endParaRPr>
              </a:p>
              <a:p>
                <a:pPr algn="ctr"/>
                <a:r>
                  <a:rPr lang="en-GB" altLang="en-US" sz="1400">
                    <a:latin typeface="Arial" panose="020B0604020202020204" pitchFamily="34" charset="0"/>
                  </a:rPr>
                  <a:t>only</a:t>
                </a:r>
                <a:endParaRPr lang="en-GB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17465" name="Oval 12"/>
              <p:cNvSpPr>
                <a:spLocks noChangeAspect="1" noChangeArrowheads="1"/>
              </p:cNvSpPr>
              <p:nvPr/>
            </p:nvSpPr>
            <p:spPr bwMode="auto">
              <a:xfrm>
                <a:off x="2784" y="2352"/>
                <a:ext cx="528" cy="5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600" b="1" i="1">
                    <a:latin typeface="Arial" panose="020B0604020202020204" pitchFamily="34" charset="0"/>
                  </a:rPr>
                  <a:t>bold</a:t>
                </a:r>
              </a:p>
              <a:p>
                <a:pPr algn="ctr"/>
                <a:r>
                  <a:rPr lang="en-GB" altLang="en-US" sz="1600" b="1" i="1">
                    <a:latin typeface="Arial" panose="020B0604020202020204" pitchFamily="34" charset="0"/>
                  </a:rPr>
                  <a:t>italic</a:t>
                </a:r>
                <a:endParaRPr lang="en-GB" altLang="en-US" sz="1600">
                  <a:latin typeface="Arial" panose="020B0604020202020204" pitchFamily="34" charset="0"/>
                </a:endParaRPr>
              </a:p>
            </p:txBody>
          </p:sp>
          <p:cxnSp>
            <p:nvCxnSpPr>
              <p:cNvPr id="17466" name="AutoShape 13"/>
              <p:cNvCxnSpPr>
                <a:cxnSpLocks noChangeAspect="1" noChangeShapeType="1"/>
                <a:stCxn id="17464" idx="6"/>
                <a:endCxn id="17465" idx="2"/>
              </p:cNvCxnSpPr>
              <p:nvPr/>
            </p:nvCxnSpPr>
            <p:spPr bwMode="auto">
              <a:xfrm>
                <a:off x="1206" y="2616"/>
                <a:ext cx="1572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467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765" y="2417"/>
                <a:ext cx="459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600">
                    <a:latin typeface="Arial" panose="020B0604020202020204" pitchFamily="34" charset="0"/>
                  </a:rPr>
                  <a:t>‘bold’</a:t>
                </a:r>
              </a:p>
            </p:txBody>
          </p:sp>
        </p:grpSp>
        <p:cxnSp>
          <p:nvCxnSpPr>
            <p:cNvPr id="17440" name="AutoShape 15"/>
            <p:cNvCxnSpPr>
              <a:cxnSpLocks noChangeAspect="1" noChangeShapeType="1"/>
              <a:stCxn id="17465" idx="0"/>
              <a:endCxn id="17435" idx="4"/>
            </p:cNvCxnSpPr>
            <p:nvPr/>
          </p:nvCxnSpPr>
          <p:spPr bwMode="auto">
            <a:xfrm flipV="1">
              <a:off x="2760" y="1590"/>
              <a:ext cx="0" cy="10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41" name="Text Box 16"/>
            <p:cNvSpPr txBox="1">
              <a:spLocks noChangeAspect="1" noChangeArrowheads="1"/>
            </p:cNvSpPr>
            <p:nvPr/>
          </p:nvSpPr>
          <p:spPr bwMode="auto">
            <a:xfrm>
              <a:off x="2312" y="1745"/>
              <a:ext cx="475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Arial" panose="020B0604020202020204" pitchFamily="34" charset="0"/>
                </a:rPr>
                <a:t>‘italic’</a:t>
              </a:r>
            </a:p>
          </p:txBody>
        </p:sp>
        <p:grpSp>
          <p:nvGrpSpPr>
            <p:cNvPr id="17442" name="Group 17"/>
            <p:cNvGrpSpPr>
              <a:grpSpLocks noChangeAspect="1"/>
            </p:cNvGrpSpPr>
            <p:nvPr/>
          </p:nvGrpSpPr>
          <p:grpSpPr bwMode="auto">
            <a:xfrm>
              <a:off x="1728" y="1920"/>
              <a:ext cx="2640" cy="2160"/>
              <a:chOff x="3024" y="1392"/>
              <a:chExt cx="2640" cy="2160"/>
            </a:xfrm>
          </p:grpSpPr>
          <p:sp>
            <p:nvSpPr>
              <p:cNvPr id="17453" name="Oval 18"/>
              <p:cNvSpPr>
                <a:spLocks noChangeAspect="1" noChangeArrowheads="1"/>
              </p:cNvSpPr>
              <p:nvPr/>
            </p:nvSpPr>
            <p:spPr bwMode="auto">
              <a:xfrm>
                <a:off x="3024" y="1392"/>
                <a:ext cx="528" cy="5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600" u="sng">
                    <a:latin typeface="Arial" panose="020B0604020202020204" pitchFamily="34" charset="0"/>
                  </a:rPr>
                  <a:t>u’line</a:t>
                </a:r>
                <a:endParaRPr lang="en-GB" altLang="en-US" sz="1600">
                  <a:latin typeface="Arial" panose="020B0604020202020204" pitchFamily="34" charset="0"/>
                </a:endParaRPr>
              </a:p>
              <a:p>
                <a:pPr algn="ctr"/>
                <a:r>
                  <a:rPr lang="en-GB" altLang="en-US" sz="1400">
                    <a:latin typeface="Arial" panose="020B0604020202020204" pitchFamily="34" charset="0"/>
                  </a:rPr>
                  <a:t>only</a:t>
                </a:r>
                <a:endParaRPr lang="en-GB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17454" name="Oval 19"/>
              <p:cNvSpPr>
                <a:spLocks noChangeAspect="1" noChangeArrowheads="1"/>
              </p:cNvSpPr>
              <p:nvPr/>
            </p:nvSpPr>
            <p:spPr bwMode="auto">
              <a:xfrm>
                <a:off x="5136" y="1392"/>
                <a:ext cx="528" cy="52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600" b="1" u="sng">
                    <a:latin typeface="Arial" panose="020B0604020202020204" pitchFamily="34" charset="0"/>
                  </a:rPr>
                  <a:t>bold</a:t>
                </a:r>
              </a:p>
              <a:p>
                <a:pPr algn="ctr"/>
                <a:r>
                  <a:rPr lang="en-GB" altLang="en-US" sz="1600" b="1" u="sng">
                    <a:latin typeface="Arial" panose="020B0604020202020204" pitchFamily="34" charset="0"/>
                  </a:rPr>
                  <a:t>u’line</a:t>
                </a:r>
                <a:endParaRPr lang="en-GB" altLang="en-US" sz="1600">
                  <a:latin typeface="Arial" panose="020B0604020202020204" pitchFamily="34" charset="0"/>
                </a:endParaRPr>
              </a:p>
            </p:txBody>
          </p:sp>
          <p:cxnSp>
            <p:nvCxnSpPr>
              <p:cNvPr id="17455" name="AutoShape 20"/>
              <p:cNvCxnSpPr>
                <a:cxnSpLocks noChangeAspect="1" noChangeShapeType="1"/>
                <a:stCxn id="17453" idx="6"/>
                <a:endCxn id="17454" idx="2"/>
              </p:cNvCxnSpPr>
              <p:nvPr/>
            </p:nvCxnSpPr>
            <p:spPr bwMode="auto">
              <a:xfrm>
                <a:off x="3558" y="1656"/>
                <a:ext cx="1572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456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4117" y="1456"/>
                <a:ext cx="459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600">
                    <a:latin typeface="Arial" panose="020B0604020202020204" pitchFamily="34" charset="0"/>
                  </a:rPr>
                  <a:t>‘bold’</a:t>
                </a:r>
              </a:p>
            </p:txBody>
          </p:sp>
          <p:cxnSp>
            <p:nvCxnSpPr>
              <p:cNvPr id="17457" name="AutoShape 22"/>
              <p:cNvCxnSpPr>
                <a:cxnSpLocks noChangeAspect="1" noChangeShapeType="1"/>
                <a:stCxn id="17460" idx="0"/>
                <a:endCxn id="17453" idx="4"/>
              </p:cNvCxnSpPr>
              <p:nvPr/>
            </p:nvCxnSpPr>
            <p:spPr bwMode="auto">
              <a:xfrm flipV="1">
                <a:off x="3288" y="1926"/>
                <a:ext cx="0" cy="10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7458" name="Group 23"/>
              <p:cNvGrpSpPr>
                <a:grpSpLocks noChangeAspect="1"/>
              </p:cNvGrpSpPr>
              <p:nvPr/>
            </p:nvGrpSpPr>
            <p:grpSpPr bwMode="auto">
              <a:xfrm>
                <a:off x="3024" y="3024"/>
                <a:ext cx="2640" cy="528"/>
                <a:chOff x="672" y="2352"/>
                <a:chExt cx="2640" cy="528"/>
              </a:xfrm>
            </p:grpSpPr>
            <p:sp>
              <p:nvSpPr>
                <p:cNvPr id="17460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2352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/>
                  <a:r>
                    <a:rPr lang="en-GB" altLang="en-US" sz="1600" i="1" u="sng">
                      <a:latin typeface="Arial" panose="020B0604020202020204" pitchFamily="34" charset="0"/>
                    </a:rPr>
                    <a:t>italic</a:t>
                  </a:r>
                </a:p>
                <a:p>
                  <a:pPr algn="ctr"/>
                  <a:r>
                    <a:rPr lang="en-GB" altLang="en-US" sz="1600" i="1" u="sng">
                      <a:latin typeface="Arial" panose="020B0604020202020204" pitchFamily="34" charset="0"/>
                    </a:rPr>
                    <a:t>u’line</a:t>
                  </a:r>
                  <a:endParaRPr lang="en-GB" altLang="en-US" sz="16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61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2352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/>
                  <a:r>
                    <a:rPr lang="en-GB" altLang="en-US" sz="1200" b="1" i="1" u="sng">
                      <a:latin typeface="Arial" panose="020B0604020202020204" pitchFamily="34" charset="0"/>
                    </a:rPr>
                    <a:t>bold</a:t>
                  </a:r>
                </a:p>
                <a:p>
                  <a:pPr algn="ctr"/>
                  <a:r>
                    <a:rPr lang="en-GB" altLang="en-US" sz="1200" b="1" i="1" u="sng">
                      <a:latin typeface="Arial" panose="020B0604020202020204" pitchFamily="34" charset="0"/>
                    </a:rPr>
                    <a:t>italic</a:t>
                  </a:r>
                </a:p>
                <a:p>
                  <a:pPr algn="ctr"/>
                  <a:r>
                    <a:rPr lang="en-GB" altLang="en-US" sz="1200" b="1" i="1" u="sng">
                      <a:latin typeface="Arial" panose="020B0604020202020204" pitchFamily="34" charset="0"/>
                    </a:rPr>
                    <a:t>u’line</a:t>
                  </a:r>
                  <a:endParaRPr lang="en-GB" altLang="en-US" sz="160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17462" name="AutoShape 26"/>
                <p:cNvCxnSpPr>
                  <a:cxnSpLocks noChangeAspect="1" noChangeShapeType="1"/>
                  <a:stCxn id="17460" idx="6"/>
                  <a:endCxn id="17461" idx="2"/>
                </p:cNvCxnSpPr>
                <p:nvPr/>
              </p:nvCxnSpPr>
              <p:spPr bwMode="auto">
                <a:xfrm>
                  <a:off x="1206" y="2616"/>
                  <a:ext cx="1572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463" name="Text Box 2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65" y="2417"/>
                  <a:ext cx="459" cy="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/>
                  <a:r>
                    <a:rPr lang="en-GB" altLang="en-US" sz="1600">
                      <a:latin typeface="Arial" panose="020B0604020202020204" pitchFamily="34" charset="0"/>
                    </a:rPr>
                    <a:t>‘bold’</a:t>
                  </a:r>
                </a:p>
              </p:txBody>
            </p:sp>
          </p:grpSp>
          <p:cxnSp>
            <p:nvCxnSpPr>
              <p:cNvPr id="17459" name="AutoShape 28"/>
              <p:cNvCxnSpPr>
                <a:cxnSpLocks noChangeAspect="1" noChangeShapeType="1"/>
                <a:stCxn id="17461" idx="0"/>
                <a:endCxn id="17454" idx="4"/>
              </p:cNvCxnSpPr>
              <p:nvPr/>
            </p:nvCxnSpPr>
            <p:spPr bwMode="auto">
              <a:xfrm flipV="1">
                <a:off x="5400" y="1926"/>
                <a:ext cx="0" cy="10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443" name="Text Box 29"/>
            <p:cNvSpPr txBox="1">
              <a:spLocks noChangeAspect="1" noChangeArrowheads="1"/>
            </p:cNvSpPr>
            <p:nvPr/>
          </p:nvSpPr>
          <p:spPr bwMode="auto">
            <a:xfrm>
              <a:off x="4089" y="2609"/>
              <a:ext cx="47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Arial" panose="020B0604020202020204" pitchFamily="34" charset="0"/>
                </a:rPr>
                <a:t>‘italic’</a:t>
              </a:r>
            </a:p>
          </p:txBody>
        </p:sp>
        <p:cxnSp>
          <p:nvCxnSpPr>
            <p:cNvPr id="17444" name="AutoShape 30"/>
            <p:cNvCxnSpPr>
              <a:cxnSpLocks noChangeAspect="1" noChangeShapeType="1"/>
              <a:stCxn id="17435" idx="5"/>
              <a:endCxn id="17454" idx="1"/>
            </p:cNvCxnSpPr>
            <p:nvPr/>
          </p:nvCxnSpPr>
          <p:spPr bwMode="auto">
            <a:xfrm>
              <a:off x="2947" y="1513"/>
              <a:ext cx="970" cy="4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45" name="Text Box 31"/>
            <p:cNvSpPr txBox="1">
              <a:spLocks noChangeAspect="1" noChangeArrowheads="1"/>
            </p:cNvSpPr>
            <p:nvPr/>
          </p:nvSpPr>
          <p:spPr bwMode="auto">
            <a:xfrm>
              <a:off x="1978" y="2561"/>
              <a:ext cx="47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Arial" panose="020B0604020202020204" pitchFamily="34" charset="0"/>
                </a:rPr>
                <a:t>‘italic’</a:t>
              </a:r>
            </a:p>
          </p:txBody>
        </p:sp>
        <p:cxnSp>
          <p:nvCxnSpPr>
            <p:cNvPr id="17446" name="AutoShape 32"/>
            <p:cNvCxnSpPr>
              <a:cxnSpLocks noChangeAspect="1" noChangeShapeType="1"/>
              <a:stCxn id="17434" idx="5"/>
              <a:endCxn id="17453" idx="1"/>
            </p:cNvCxnSpPr>
            <p:nvPr/>
          </p:nvCxnSpPr>
          <p:spPr bwMode="auto">
            <a:xfrm>
              <a:off x="835" y="1513"/>
              <a:ext cx="970" cy="4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47" name="AutoShape 33"/>
            <p:cNvCxnSpPr>
              <a:cxnSpLocks noChangeAspect="1" noChangeShapeType="1"/>
              <a:stCxn id="17464" idx="5"/>
              <a:endCxn id="17460" idx="1"/>
            </p:cNvCxnSpPr>
            <p:nvPr/>
          </p:nvCxnSpPr>
          <p:spPr bwMode="auto">
            <a:xfrm>
              <a:off x="835" y="3145"/>
              <a:ext cx="970" cy="4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48" name="AutoShape 34"/>
            <p:cNvCxnSpPr>
              <a:cxnSpLocks noChangeAspect="1" noChangeShapeType="1"/>
              <a:stCxn id="17465" idx="5"/>
              <a:endCxn id="17461" idx="1"/>
            </p:cNvCxnSpPr>
            <p:nvPr/>
          </p:nvCxnSpPr>
          <p:spPr bwMode="auto">
            <a:xfrm>
              <a:off x="2947" y="3145"/>
              <a:ext cx="970" cy="4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49" name="Text Box 35"/>
            <p:cNvSpPr txBox="1">
              <a:spLocks noChangeAspect="1" noChangeArrowheads="1"/>
            </p:cNvSpPr>
            <p:nvPr/>
          </p:nvSpPr>
          <p:spPr bwMode="auto">
            <a:xfrm>
              <a:off x="1199" y="1552"/>
              <a:ext cx="77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Arial" panose="020B0604020202020204" pitchFamily="34" charset="0"/>
                </a:rPr>
                <a:t>‘underline’</a:t>
              </a:r>
            </a:p>
          </p:txBody>
        </p:sp>
        <p:sp>
          <p:nvSpPr>
            <p:cNvPr id="17450" name="Text Box 36"/>
            <p:cNvSpPr txBox="1">
              <a:spLocks noChangeAspect="1" noChangeArrowheads="1"/>
            </p:cNvSpPr>
            <p:nvPr/>
          </p:nvSpPr>
          <p:spPr bwMode="auto">
            <a:xfrm>
              <a:off x="3308" y="1552"/>
              <a:ext cx="77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Arial" panose="020B0604020202020204" pitchFamily="34" charset="0"/>
                </a:rPr>
                <a:t>‘underline’</a:t>
              </a:r>
            </a:p>
          </p:txBody>
        </p:sp>
        <p:sp>
          <p:nvSpPr>
            <p:cNvPr id="17451" name="Text Box 37"/>
            <p:cNvSpPr txBox="1">
              <a:spLocks noChangeAspect="1" noChangeArrowheads="1"/>
            </p:cNvSpPr>
            <p:nvPr/>
          </p:nvSpPr>
          <p:spPr bwMode="auto">
            <a:xfrm>
              <a:off x="1199" y="3194"/>
              <a:ext cx="77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Arial" panose="020B0604020202020204" pitchFamily="34" charset="0"/>
                </a:rPr>
                <a:t>‘underline’</a:t>
              </a:r>
            </a:p>
          </p:txBody>
        </p:sp>
        <p:sp>
          <p:nvSpPr>
            <p:cNvPr id="17452" name="Text Box 38"/>
            <p:cNvSpPr txBox="1">
              <a:spLocks noChangeAspect="1" noChangeArrowheads="1"/>
            </p:cNvSpPr>
            <p:nvPr/>
          </p:nvSpPr>
          <p:spPr bwMode="auto">
            <a:xfrm>
              <a:off x="3308" y="3185"/>
              <a:ext cx="77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600">
                  <a:latin typeface="Arial" panose="020B0604020202020204" pitchFamily="34" charset="0"/>
                </a:rPr>
                <a:t>‘underline’</a:t>
              </a:r>
            </a:p>
          </p:txBody>
        </p:sp>
      </p:grpSp>
      <p:grpSp>
        <p:nvGrpSpPr>
          <p:cNvPr id="17413" name="Group 39"/>
          <p:cNvGrpSpPr>
            <a:grpSpLocks/>
          </p:cNvGrpSpPr>
          <p:nvPr/>
        </p:nvGrpSpPr>
        <p:grpSpPr bwMode="auto">
          <a:xfrm>
            <a:off x="6324600" y="1863725"/>
            <a:ext cx="2362200" cy="1412875"/>
            <a:chOff x="672" y="1270"/>
            <a:chExt cx="1488" cy="890"/>
          </a:xfrm>
        </p:grpSpPr>
        <p:sp>
          <p:nvSpPr>
            <p:cNvPr id="17414" name="AutoShape 40"/>
            <p:cNvSpPr>
              <a:spLocks noChangeArrowheads="1"/>
            </p:cNvSpPr>
            <p:nvPr/>
          </p:nvSpPr>
          <p:spPr bwMode="auto">
            <a:xfrm>
              <a:off x="672" y="1296"/>
              <a:ext cx="1488" cy="8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7415" name="Text Box 41"/>
            <p:cNvSpPr txBox="1">
              <a:spLocks noChangeArrowheads="1"/>
            </p:cNvSpPr>
            <p:nvPr/>
          </p:nvSpPr>
          <p:spPr bwMode="auto">
            <a:xfrm>
              <a:off x="1064" y="1270"/>
              <a:ext cx="8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GB" altLang="en-US" sz="2000">
                  <a:latin typeface="Arial" panose="020B0604020202020204" pitchFamily="34" charset="0"/>
                </a:rPr>
                <a:t>Text Style</a:t>
              </a:r>
            </a:p>
          </p:txBody>
        </p:sp>
        <p:grpSp>
          <p:nvGrpSpPr>
            <p:cNvPr id="17416" name="Group 42"/>
            <p:cNvGrpSpPr>
              <a:grpSpLocks/>
            </p:cNvGrpSpPr>
            <p:nvPr/>
          </p:nvGrpSpPr>
          <p:grpSpPr bwMode="auto">
            <a:xfrm>
              <a:off x="1344" y="1507"/>
              <a:ext cx="785" cy="568"/>
              <a:chOff x="1344" y="1507"/>
              <a:chExt cx="785" cy="568"/>
            </a:xfrm>
          </p:grpSpPr>
          <p:grpSp>
            <p:nvGrpSpPr>
              <p:cNvPr id="17418" name="Group 43"/>
              <p:cNvGrpSpPr>
                <a:grpSpLocks/>
              </p:cNvGrpSpPr>
              <p:nvPr/>
            </p:nvGrpSpPr>
            <p:grpSpPr bwMode="auto">
              <a:xfrm>
                <a:off x="1344" y="1507"/>
                <a:ext cx="530" cy="212"/>
                <a:chOff x="1344" y="1507"/>
                <a:chExt cx="530" cy="212"/>
              </a:xfrm>
            </p:grpSpPr>
            <p:grpSp>
              <p:nvGrpSpPr>
                <p:cNvPr id="17429" name="Group 44"/>
                <p:cNvGrpSpPr>
                  <a:grpSpLocks/>
                </p:cNvGrpSpPr>
                <p:nvPr/>
              </p:nvGrpSpPr>
              <p:grpSpPr bwMode="auto">
                <a:xfrm>
                  <a:off x="1344" y="1550"/>
                  <a:ext cx="144" cy="144"/>
                  <a:chOff x="1344" y="1536"/>
                  <a:chExt cx="144" cy="144"/>
                </a:xfrm>
              </p:grpSpPr>
              <p:sp>
                <p:nvSpPr>
                  <p:cNvPr id="17431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1536"/>
                    <a:ext cx="144" cy="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  <p:sp>
                <p:nvSpPr>
                  <p:cNvPr id="17432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368" y="15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</p:grpSp>
            <p:sp>
              <p:nvSpPr>
                <p:cNvPr id="1743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488" y="1507"/>
                  <a:ext cx="38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r>
                    <a:rPr lang="en-GB" altLang="en-US" sz="1600" b="1">
                      <a:latin typeface="Arial" panose="020B0604020202020204" pitchFamily="34" charset="0"/>
                    </a:rPr>
                    <a:t>bold</a:t>
                  </a:r>
                </a:p>
              </p:txBody>
            </p:sp>
          </p:grpSp>
          <p:grpSp>
            <p:nvGrpSpPr>
              <p:cNvPr id="17419" name="Group 48"/>
              <p:cNvGrpSpPr>
                <a:grpSpLocks/>
              </p:cNvGrpSpPr>
              <p:nvPr/>
            </p:nvGrpSpPr>
            <p:grpSpPr bwMode="auto">
              <a:xfrm>
                <a:off x="1344" y="1685"/>
                <a:ext cx="515" cy="212"/>
                <a:chOff x="1344" y="1671"/>
                <a:chExt cx="515" cy="212"/>
              </a:xfrm>
            </p:grpSpPr>
            <p:grpSp>
              <p:nvGrpSpPr>
                <p:cNvPr id="17425" name="Group 49"/>
                <p:cNvGrpSpPr>
                  <a:grpSpLocks/>
                </p:cNvGrpSpPr>
                <p:nvPr/>
              </p:nvGrpSpPr>
              <p:grpSpPr bwMode="auto">
                <a:xfrm>
                  <a:off x="1344" y="1714"/>
                  <a:ext cx="144" cy="144"/>
                  <a:chOff x="144" y="2640"/>
                  <a:chExt cx="144" cy="144"/>
                </a:xfrm>
              </p:grpSpPr>
              <p:sp>
                <p:nvSpPr>
                  <p:cNvPr id="17427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2640"/>
                    <a:ext cx="144" cy="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  <p:sp>
                <p:nvSpPr>
                  <p:cNvPr id="17428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68" y="26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</p:grpSp>
            <p:sp>
              <p:nvSpPr>
                <p:cNvPr id="1742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488" y="1671"/>
                  <a:ext cx="37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r>
                    <a:rPr lang="en-GB" altLang="en-US" sz="1600" i="1">
                      <a:latin typeface="Arial" panose="020B0604020202020204" pitchFamily="34" charset="0"/>
                    </a:rPr>
                    <a:t>italic</a:t>
                  </a:r>
                </a:p>
              </p:txBody>
            </p:sp>
          </p:grpSp>
          <p:grpSp>
            <p:nvGrpSpPr>
              <p:cNvPr id="17420" name="Group 53"/>
              <p:cNvGrpSpPr>
                <a:grpSpLocks/>
              </p:cNvGrpSpPr>
              <p:nvPr/>
            </p:nvGrpSpPr>
            <p:grpSpPr bwMode="auto">
              <a:xfrm>
                <a:off x="1344" y="1863"/>
                <a:ext cx="785" cy="212"/>
                <a:chOff x="1344" y="1863"/>
                <a:chExt cx="785" cy="212"/>
              </a:xfrm>
            </p:grpSpPr>
            <p:grpSp>
              <p:nvGrpSpPr>
                <p:cNvPr id="17421" name="Group 54"/>
                <p:cNvGrpSpPr>
                  <a:grpSpLocks/>
                </p:cNvGrpSpPr>
                <p:nvPr/>
              </p:nvGrpSpPr>
              <p:grpSpPr bwMode="auto">
                <a:xfrm>
                  <a:off x="1344" y="1906"/>
                  <a:ext cx="144" cy="144"/>
                  <a:chOff x="144" y="2640"/>
                  <a:chExt cx="144" cy="144"/>
                </a:xfrm>
              </p:grpSpPr>
              <p:sp>
                <p:nvSpPr>
                  <p:cNvPr id="17423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2640"/>
                    <a:ext cx="144" cy="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  <p:sp>
                <p:nvSpPr>
                  <p:cNvPr id="1742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68" y="26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endParaRPr lang="en-NZ" altLang="en-US"/>
                  </a:p>
                </p:txBody>
              </p:sp>
            </p:grpSp>
            <p:sp>
              <p:nvSpPr>
                <p:cNvPr id="1742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488" y="1863"/>
                  <a:ext cx="64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r>
                    <a:rPr lang="en-GB" altLang="en-US" sz="1600" u="sng">
                      <a:latin typeface="Arial" panose="020B0604020202020204" pitchFamily="34" charset="0"/>
                    </a:rPr>
                    <a:t>underline</a:t>
                  </a:r>
                </a:p>
              </p:txBody>
            </p:sp>
          </p:grpSp>
        </p:grpSp>
        <p:sp>
          <p:nvSpPr>
            <p:cNvPr id="17417" name="Text Box 58"/>
            <p:cNvSpPr txBox="1">
              <a:spLocks noChangeArrowheads="1"/>
            </p:cNvSpPr>
            <p:nvPr/>
          </p:nvSpPr>
          <p:spPr bwMode="auto">
            <a:xfrm>
              <a:off x="720" y="1673"/>
              <a:ext cx="5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GB" altLang="en-US" sz="1400" i="1" u="sng">
                  <a:latin typeface="Arial" panose="020B0604020202020204" pitchFamily="34" charset="0"/>
                </a:rPr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5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escapes</a:t>
            </a:r>
            <a:endParaRPr lang="en-GB" altLang="en-US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smtClean="0"/>
              <a:t>‘back’ in web, escape/cancel keys</a:t>
            </a:r>
          </a:p>
          <a:p>
            <a:pPr marL="819150" lvl="1" eaLnBrk="1" hangingPunct="1">
              <a:lnSpc>
                <a:spcPct val="90000"/>
              </a:lnSpc>
            </a:pPr>
            <a:r>
              <a:rPr lang="en-US" altLang="en-US" sz="2000" smtClean="0"/>
              <a:t>similar behaviour everywhere</a:t>
            </a:r>
          </a:p>
          <a:p>
            <a:pPr marL="819150" lvl="1" eaLnBrk="1" hangingPunct="1">
              <a:lnSpc>
                <a:spcPct val="90000"/>
              </a:lnSpc>
            </a:pPr>
            <a:r>
              <a:rPr lang="en-US" altLang="en-US" sz="2000" smtClean="0"/>
              <a:t>end up with spaghetti of identical behaviours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smtClean="0"/>
              <a:t>try to avoid this</a:t>
            </a:r>
            <a:br>
              <a:rPr lang="en-US" altLang="en-US" sz="2400" smtClean="0"/>
            </a:br>
            <a:endParaRPr lang="en-US" altLang="en-US" sz="120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 "/>
            </a:pPr>
            <a:r>
              <a:rPr lang="en-US" altLang="en-US" sz="2000" smtClean="0"/>
              <a:t>e.g. on high level diagram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 "/>
            </a:pPr>
            <a:r>
              <a:rPr lang="en-US" altLang="en-US" sz="2000" smtClean="0"/>
              <a:t>‘normal’ exit for</a:t>
            </a:r>
            <a:br>
              <a:rPr lang="en-US" altLang="en-US" sz="2000" smtClean="0"/>
            </a:br>
            <a:r>
              <a:rPr lang="en-US" altLang="en-US" sz="2000" smtClean="0"/>
              <a:t>each </a:t>
            </a:r>
            <a:r>
              <a:rPr lang="en-GB" altLang="en-US" sz="2000" smtClean="0"/>
              <a:t>submenu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 "/>
            </a:pPr>
            <a:r>
              <a:rPr lang="en-US" altLang="en-US" sz="2000" smtClean="0"/>
              <a:t>plus separate</a:t>
            </a:r>
            <a:br>
              <a:rPr lang="en-US" altLang="en-US" sz="2000" smtClean="0"/>
            </a:br>
            <a:r>
              <a:rPr lang="en-US" altLang="en-US" sz="2000" smtClean="0"/>
              <a:t>escape arc active</a:t>
            </a:r>
            <a:br>
              <a:rPr lang="en-US" altLang="en-US" sz="2000" smtClean="0"/>
            </a:br>
            <a:r>
              <a:rPr lang="en-US" altLang="en-US" sz="2000" smtClean="0"/>
              <a:t>‘everywhere’ in submenu</a:t>
            </a:r>
            <a:endParaRPr lang="en-GB" altLang="en-US" sz="2000" smtClean="0"/>
          </a:p>
        </p:txBody>
      </p:sp>
      <p:sp>
        <p:nvSpPr>
          <p:cNvPr id="18436" name="Rectangle 49"/>
          <p:cNvSpPr>
            <a:spLocks noChangeArrowheads="1"/>
          </p:cNvSpPr>
          <p:nvPr/>
        </p:nvSpPr>
        <p:spPr bwMode="auto">
          <a:xfrm>
            <a:off x="6143625" y="6321425"/>
            <a:ext cx="204788" cy="40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NZ" altLang="en-US"/>
          </a:p>
        </p:txBody>
      </p:sp>
      <p:grpSp>
        <p:nvGrpSpPr>
          <p:cNvPr id="18437" name="Group 136"/>
          <p:cNvGrpSpPr>
            <a:grpSpLocks/>
          </p:cNvGrpSpPr>
          <p:nvPr/>
        </p:nvGrpSpPr>
        <p:grpSpPr bwMode="auto">
          <a:xfrm>
            <a:off x="4343400" y="3276600"/>
            <a:ext cx="4495800" cy="3581400"/>
            <a:chOff x="2400" y="1824"/>
            <a:chExt cx="2832" cy="2256"/>
          </a:xfrm>
        </p:grpSpPr>
        <p:sp>
          <p:nvSpPr>
            <p:cNvPr id="18438" name="Rectangle 137"/>
            <p:cNvSpPr>
              <a:spLocks noChangeArrowheads="1"/>
            </p:cNvSpPr>
            <p:nvPr/>
          </p:nvSpPr>
          <p:spPr bwMode="auto">
            <a:xfrm>
              <a:off x="5040" y="2112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8439" name="Rectangle 138"/>
            <p:cNvSpPr>
              <a:spLocks noChangeArrowheads="1"/>
            </p:cNvSpPr>
            <p:nvPr/>
          </p:nvSpPr>
          <p:spPr bwMode="auto">
            <a:xfrm>
              <a:off x="4608" y="182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8440" name="Rectangle 139"/>
            <p:cNvSpPr>
              <a:spLocks noChangeArrowheads="1"/>
            </p:cNvSpPr>
            <p:nvPr/>
          </p:nvSpPr>
          <p:spPr bwMode="auto">
            <a:xfrm>
              <a:off x="5040" y="182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8441" name="Rectangle 140"/>
            <p:cNvSpPr>
              <a:spLocks noChangeArrowheads="1"/>
            </p:cNvSpPr>
            <p:nvPr/>
          </p:nvSpPr>
          <p:spPr bwMode="auto">
            <a:xfrm>
              <a:off x="4608" y="2544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8442" name="Rectangle 141"/>
            <p:cNvSpPr>
              <a:spLocks noChangeArrowheads="1"/>
            </p:cNvSpPr>
            <p:nvPr/>
          </p:nvSpPr>
          <p:spPr bwMode="auto">
            <a:xfrm>
              <a:off x="4608" y="326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8443" name="Rectangle 142"/>
            <p:cNvSpPr>
              <a:spLocks noChangeArrowheads="1"/>
            </p:cNvSpPr>
            <p:nvPr/>
          </p:nvSpPr>
          <p:spPr bwMode="auto">
            <a:xfrm>
              <a:off x="5040" y="3552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8444" name="Rectangle 143"/>
            <p:cNvSpPr>
              <a:spLocks noChangeArrowheads="1"/>
            </p:cNvSpPr>
            <p:nvPr/>
          </p:nvSpPr>
          <p:spPr bwMode="auto">
            <a:xfrm>
              <a:off x="5040" y="2832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8445" name="Rectangle 144"/>
            <p:cNvSpPr>
              <a:spLocks noChangeArrowheads="1"/>
            </p:cNvSpPr>
            <p:nvPr/>
          </p:nvSpPr>
          <p:spPr bwMode="auto">
            <a:xfrm>
              <a:off x="3168" y="1968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8446" name="Rectangle 145"/>
            <p:cNvSpPr>
              <a:spLocks noChangeArrowheads="1"/>
            </p:cNvSpPr>
            <p:nvPr/>
          </p:nvSpPr>
          <p:spPr bwMode="auto">
            <a:xfrm>
              <a:off x="3168" y="3408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grpSp>
          <p:nvGrpSpPr>
            <p:cNvPr id="18447" name="Group 146"/>
            <p:cNvGrpSpPr>
              <a:grpSpLocks/>
            </p:cNvGrpSpPr>
            <p:nvPr/>
          </p:nvGrpSpPr>
          <p:grpSpPr bwMode="auto">
            <a:xfrm>
              <a:off x="3744" y="1824"/>
              <a:ext cx="864" cy="576"/>
              <a:chOff x="3744" y="1824"/>
              <a:chExt cx="864" cy="576"/>
            </a:xfrm>
          </p:grpSpPr>
          <p:sp>
            <p:nvSpPr>
              <p:cNvPr id="18505" name="Rectangle 147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576"/>
              </a:xfrm>
              <a:prstGeom prst="rect">
                <a:avLst/>
              </a:prstGeom>
              <a:solidFill>
                <a:srgbClr val="F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506" name="Rectangle 148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Arial" panose="020B0604020202020204" pitchFamily="34" charset="0"/>
                  </a:rPr>
                  <a:t>Graphics Submenu</a:t>
                </a:r>
              </a:p>
            </p:txBody>
          </p:sp>
          <p:sp>
            <p:nvSpPr>
              <p:cNvPr id="18507" name="Line 149"/>
              <p:cNvSpPr>
                <a:spLocks noChangeShapeType="1"/>
              </p:cNvSpPr>
              <p:nvPr/>
            </p:nvSpPr>
            <p:spPr bwMode="auto">
              <a:xfrm>
                <a:off x="3888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508" name="Line 150"/>
              <p:cNvSpPr>
                <a:spLocks noChangeShapeType="1"/>
              </p:cNvSpPr>
              <p:nvPr/>
            </p:nvSpPr>
            <p:spPr bwMode="auto">
              <a:xfrm flipH="1">
                <a:off x="4176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509" name="Line 151"/>
              <p:cNvSpPr>
                <a:spLocks noChangeShapeType="1"/>
              </p:cNvSpPr>
              <p:nvPr/>
            </p:nvSpPr>
            <p:spPr bwMode="auto">
              <a:xfrm flipH="1">
                <a:off x="3888" y="21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510" name="Oval 152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511" name="Oval 153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512" name="Oval 154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513" name="Oval 155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grpSp>
          <p:nvGrpSpPr>
            <p:cNvPr id="18448" name="Group 156"/>
            <p:cNvGrpSpPr>
              <a:grpSpLocks/>
            </p:cNvGrpSpPr>
            <p:nvPr/>
          </p:nvGrpSpPr>
          <p:grpSpPr bwMode="auto">
            <a:xfrm>
              <a:off x="3744" y="2544"/>
              <a:ext cx="864" cy="576"/>
              <a:chOff x="3744" y="1824"/>
              <a:chExt cx="864" cy="576"/>
            </a:xfrm>
          </p:grpSpPr>
          <p:sp>
            <p:nvSpPr>
              <p:cNvPr id="18496" name="Rectangle 157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576"/>
              </a:xfrm>
              <a:prstGeom prst="rect">
                <a:avLst/>
              </a:prstGeom>
              <a:solidFill>
                <a:srgbClr val="F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497" name="Rectangle 158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Arial" panose="020B0604020202020204" pitchFamily="34" charset="0"/>
                  </a:rPr>
                  <a:t>Text Submenu</a:t>
                </a:r>
              </a:p>
            </p:txBody>
          </p:sp>
          <p:sp>
            <p:nvSpPr>
              <p:cNvPr id="18498" name="Line 159"/>
              <p:cNvSpPr>
                <a:spLocks noChangeShapeType="1"/>
              </p:cNvSpPr>
              <p:nvPr/>
            </p:nvSpPr>
            <p:spPr bwMode="auto">
              <a:xfrm>
                <a:off x="3888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99" name="Line 160"/>
              <p:cNvSpPr>
                <a:spLocks noChangeShapeType="1"/>
              </p:cNvSpPr>
              <p:nvPr/>
            </p:nvSpPr>
            <p:spPr bwMode="auto">
              <a:xfrm flipH="1">
                <a:off x="4176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500" name="Line 161"/>
              <p:cNvSpPr>
                <a:spLocks noChangeShapeType="1"/>
              </p:cNvSpPr>
              <p:nvPr/>
            </p:nvSpPr>
            <p:spPr bwMode="auto">
              <a:xfrm flipH="1">
                <a:off x="3888" y="21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501" name="Oval 162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502" name="Oval 163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503" name="Oval 164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504" name="Oval 165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grpSp>
          <p:nvGrpSpPr>
            <p:cNvPr id="18449" name="Group 166"/>
            <p:cNvGrpSpPr>
              <a:grpSpLocks/>
            </p:cNvGrpSpPr>
            <p:nvPr/>
          </p:nvGrpSpPr>
          <p:grpSpPr bwMode="auto">
            <a:xfrm>
              <a:off x="3744" y="3264"/>
              <a:ext cx="864" cy="576"/>
              <a:chOff x="3744" y="1824"/>
              <a:chExt cx="864" cy="576"/>
            </a:xfrm>
          </p:grpSpPr>
          <p:sp>
            <p:nvSpPr>
              <p:cNvPr id="18487" name="Rectangle 167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576"/>
              </a:xfrm>
              <a:prstGeom prst="rect">
                <a:avLst/>
              </a:prstGeom>
              <a:solidFill>
                <a:srgbClr val="F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488" name="Rectangle 168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Arial" panose="020B0604020202020204" pitchFamily="34" charset="0"/>
                  </a:rPr>
                  <a:t>Paint Submenu</a:t>
                </a:r>
              </a:p>
            </p:txBody>
          </p:sp>
          <p:sp>
            <p:nvSpPr>
              <p:cNvPr id="18489" name="Line 169"/>
              <p:cNvSpPr>
                <a:spLocks noChangeShapeType="1"/>
              </p:cNvSpPr>
              <p:nvPr/>
            </p:nvSpPr>
            <p:spPr bwMode="auto">
              <a:xfrm>
                <a:off x="3888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90" name="Line 170"/>
              <p:cNvSpPr>
                <a:spLocks noChangeShapeType="1"/>
              </p:cNvSpPr>
              <p:nvPr/>
            </p:nvSpPr>
            <p:spPr bwMode="auto">
              <a:xfrm flipH="1">
                <a:off x="4176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91" name="Line 171"/>
              <p:cNvSpPr>
                <a:spLocks noChangeShapeType="1"/>
              </p:cNvSpPr>
              <p:nvPr/>
            </p:nvSpPr>
            <p:spPr bwMode="auto">
              <a:xfrm flipH="1">
                <a:off x="3888" y="21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8492" name="Oval 172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493" name="Oval 173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494" name="Oval 174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8495" name="Oval 175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sp>
          <p:nvSpPr>
            <p:cNvPr id="18450" name="Oval 176"/>
            <p:cNvSpPr>
              <a:spLocks noChangeArrowheads="1"/>
            </p:cNvSpPr>
            <p:nvPr/>
          </p:nvSpPr>
          <p:spPr bwMode="auto">
            <a:xfrm>
              <a:off x="2400" y="2592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Main</a:t>
              </a:r>
              <a:br>
                <a:rPr lang="en-GB" altLang="en-US" sz="1200">
                  <a:latin typeface="Arial" panose="020B0604020202020204" pitchFamily="34" charset="0"/>
                </a:rPr>
              </a:br>
              <a:r>
                <a:rPr lang="en-GB" altLang="en-US" sz="1200">
                  <a:latin typeface="Arial" panose="020B0604020202020204" pitchFamily="34" charset="0"/>
                </a:rPr>
                <a:t>Menu</a:t>
              </a:r>
            </a:p>
          </p:txBody>
        </p:sp>
        <p:cxnSp>
          <p:nvCxnSpPr>
            <p:cNvPr id="18451" name="AutoShape 177"/>
            <p:cNvCxnSpPr>
              <a:cxnSpLocks noChangeShapeType="1"/>
              <a:stCxn id="18446" idx="3"/>
              <a:endCxn id="18487" idx="1"/>
            </p:cNvCxnSpPr>
            <p:nvPr/>
          </p:nvCxnSpPr>
          <p:spPr bwMode="auto">
            <a:xfrm>
              <a:off x="3312" y="3552"/>
              <a:ext cx="4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2" name="AutoShape 178"/>
            <p:cNvCxnSpPr>
              <a:cxnSpLocks noChangeShapeType="1"/>
              <a:stCxn id="18445" idx="3"/>
              <a:endCxn id="18505" idx="1"/>
            </p:cNvCxnSpPr>
            <p:nvPr/>
          </p:nvCxnSpPr>
          <p:spPr bwMode="auto">
            <a:xfrm>
              <a:off x="3312" y="2112"/>
              <a:ext cx="4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3" name="AutoShape 179"/>
            <p:cNvCxnSpPr>
              <a:cxnSpLocks noChangeShapeType="1"/>
              <a:stCxn id="18450" idx="6"/>
              <a:endCxn id="18496" idx="1"/>
            </p:cNvCxnSpPr>
            <p:nvPr/>
          </p:nvCxnSpPr>
          <p:spPr bwMode="auto">
            <a:xfrm>
              <a:off x="2880" y="2832"/>
              <a:ext cx="86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54" name="Text Box 180"/>
            <p:cNvSpPr txBox="1">
              <a:spLocks noChangeArrowheads="1"/>
            </p:cNvSpPr>
            <p:nvPr/>
          </p:nvSpPr>
          <p:spPr bwMode="auto">
            <a:xfrm>
              <a:off x="2889" y="1939"/>
              <a:ext cx="7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select ‘graphics’</a:t>
              </a:r>
            </a:p>
          </p:txBody>
        </p:sp>
        <p:cxnSp>
          <p:nvCxnSpPr>
            <p:cNvPr id="18455" name="AutoShape 181"/>
            <p:cNvCxnSpPr>
              <a:cxnSpLocks noChangeShapeType="1"/>
              <a:stCxn id="18450" idx="7"/>
              <a:endCxn id="18445" idx="3"/>
            </p:cNvCxnSpPr>
            <p:nvPr/>
          </p:nvCxnSpPr>
          <p:spPr bwMode="auto">
            <a:xfrm flipV="1">
              <a:off x="2810" y="2112"/>
              <a:ext cx="502" cy="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56" name="AutoShape 182"/>
            <p:cNvCxnSpPr>
              <a:cxnSpLocks noChangeShapeType="1"/>
              <a:stCxn id="18450" idx="5"/>
              <a:endCxn id="18446" idx="3"/>
            </p:cNvCxnSpPr>
            <p:nvPr/>
          </p:nvCxnSpPr>
          <p:spPr bwMode="auto">
            <a:xfrm>
              <a:off x="2810" y="3002"/>
              <a:ext cx="502" cy="5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57" name="Text Box 183"/>
            <p:cNvSpPr txBox="1">
              <a:spLocks noChangeArrowheads="1"/>
            </p:cNvSpPr>
            <p:nvPr/>
          </p:nvSpPr>
          <p:spPr bwMode="auto">
            <a:xfrm>
              <a:off x="2966" y="3566"/>
              <a:ext cx="6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select ‘paint’</a:t>
              </a:r>
            </a:p>
          </p:txBody>
        </p:sp>
        <p:sp>
          <p:nvSpPr>
            <p:cNvPr id="18458" name="Text Box 184"/>
            <p:cNvSpPr txBox="1">
              <a:spLocks noChangeArrowheads="1"/>
            </p:cNvSpPr>
            <p:nvPr/>
          </p:nvSpPr>
          <p:spPr bwMode="auto">
            <a:xfrm>
              <a:off x="2992" y="2606"/>
              <a:ext cx="5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select ‘text’</a:t>
              </a:r>
            </a:p>
          </p:txBody>
        </p:sp>
        <p:sp>
          <p:nvSpPr>
            <p:cNvPr id="18459" name="Rectangle 185"/>
            <p:cNvSpPr>
              <a:spLocks noChangeArrowheads="1"/>
            </p:cNvSpPr>
            <p:nvPr/>
          </p:nvSpPr>
          <p:spPr bwMode="auto">
            <a:xfrm>
              <a:off x="3504" y="3792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cxnSp>
          <p:nvCxnSpPr>
            <p:cNvPr id="18460" name="AutoShape 186"/>
            <p:cNvCxnSpPr>
              <a:cxnSpLocks noChangeShapeType="1"/>
              <a:stCxn id="18476" idx="6"/>
              <a:endCxn id="18444" idx="1"/>
            </p:cNvCxnSpPr>
            <p:nvPr/>
          </p:nvCxnSpPr>
          <p:spPr bwMode="auto">
            <a:xfrm>
              <a:off x="4710" y="2976"/>
              <a:ext cx="33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1" name="AutoShape 187"/>
            <p:cNvCxnSpPr>
              <a:cxnSpLocks noChangeShapeType="1"/>
              <a:stCxn id="18477" idx="6"/>
              <a:endCxn id="18443" idx="1"/>
            </p:cNvCxnSpPr>
            <p:nvPr/>
          </p:nvCxnSpPr>
          <p:spPr bwMode="auto">
            <a:xfrm>
              <a:off x="4710" y="3696"/>
              <a:ext cx="33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2" name="AutoShape 188"/>
            <p:cNvCxnSpPr>
              <a:cxnSpLocks noChangeShapeType="1"/>
              <a:stCxn id="18440" idx="1"/>
              <a:endCxn id="18459" idx="3"/>
            </p:cNvCxnSpPr>
            <p:nvPr/>
          </p:nvCxnSpPr>
          <p:spPr bwMode="auto">
            <a:xfrm rot="10800000" flipV="1">
              <a:off x="3648" y="1968"/>
              <a:ext cx="1392" cy="1968"/>
            </a:xfrm>
            <a:prstGeom prst="bentConnector3">
              <a:avLst>
                <a:gd name="adj1" fmla="val -14944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3" name="AutoShape 189"/>
            <p:cNvCxnSpPr>
              <a:cxnSpLocks noChangeShapeType="1"/>
              <a:stCxn id="18444" idx="1"/>
              <a:endCxn id="18459" idx="3"/>
            </p:cNvCxnSpPr>
            <p:nvPr/>
          </p:nvCxnSpPr>
          <p:spPr bwMode="auto">
            <a:xfrm rot="10800000" flipV="1">
              <a:off x="3648" y="2976"/>
              <a:ext cx="1392" cy="960"/>
            </a:xfrm>
            <a:prstGeom prst="bentConnector3">
              <a:avLst>
                <a:gd name="adj1" fmla="val -14944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4" name="AutoShape 190"/>
            <p:cNvCxnSpPr>
              <a:cxnSpLocks noChangeShapeType="1"/>
              <a:stCxn id="18443" idx="1"/>
              <a:endCxn id="18459" idx="3"/>
            </p:cNvCxnSpPr>
            <p:nvPr/>
          </p:nvCxnSpPr>
          <p:spPr bwMode="auto">
            <a:xfrm rot="10800000" flipV="1">
              <a:off x="3648" y="3696"/>
              <a:ext cx="1392" cy="240"/>
            </a:xfrm>
            <a:prstGeom prst="bentConnector3">
              <a:avLst>
                <a:gd name="adj1" fmla="val -14944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5" name="AutoShape 191"/>
            <p:cNvCxnSpPr>
              <a:cxnSpLocks noChangeShapeType="1"/>
              <a:stCxn id="18459" idx="3"/>
              <a:endCxn id="18450" idx="4"/>
            </p:cNvCxnSpPr>
            <p:nvPr/>
          </p:nvCxnSpPr>
          <p:spPr bwMode="auto">
            <a:xfrm flipH="1" flipV="1">
              <a:off x="2640" y="3072"/>
              <a:ext cx="1008" cy="864"/>
            </a:xfrm>
            <a:prstGeom prst="bentConnector4">
              <a:avLst>
                <a:gd name="adj1" fmla="val 19838"/>
                <a:gd name="adj2" fmla="val 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6" name="AutoShape 192"/>
            <p:cNvCxnSpPr>
              <a:cxnSpLocks noChangeShapeType="1"/>
              <a:stCxn id="18439" idx="1"/>
              <a:endCxn id="18440" idx="1"/>
            </p:cNvCxnSpPr>
            <p:nvPr/>
          </p:nvCxnSpPr>
          <p:spPr bwMode="auto">
            <a:xfrm>
              <a:off x="4608" y="1968"/>
              <a:ext cx="4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67" name="Rectangle 193"/>
            <p:cNvSpPr>
              <a:spLocks noChangeArrowheads="1"/>
            </p:cNvSpPr>
            <p:nvPr/>
          </p:nvSpPr>
          <p:spPr bwMode="auto">
            <a:xfrm>
              <a:off x="5040" y="254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cxnSp>
          <p:nvCxnSpPr>
            <p:cNvPr id="18468" name="AutoShape 194"/>
            <p:cNvCxnSpPr>
              <a:cxnSpLocks noChangeShapeType="1"/>
              <a:stCxn id="18441" idx="1"/>
              <a:endCxn id="18467" idx="1"/>
            </p:cNvCxnSpPr>
            <p:nvPr/>
          </p:nvCxnSpPr>
          <p:spPr bwMode="auto">
            <a:xfrm>
              <a:off x="4608" y="2688"/>
              <a:ext cx="4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69" name="AutoShape 195"/>
            <p:cNvCxnSpPr>
              <a:cxnSpLocks noChangeShapeType="1"/>
              <a:stCxn id="18467" idx="1"/>
              <a:endCxn id="18467" idx="3"/>
            </p:cNvCxnSpPr>
            <p:nvPr/>
          </p:nvCxnSpPr>
          <p:spPr bwMode="auto">
            <a:xfrm>
              <a:off x="5040" y="2688"/>
              <a:ext cx="19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70" name="AutoShape 196"/>
            <p:cNvCxnSpPr>
              <a:cxnSpLocks noChangeShapeType="1"/>
              <a:stCxn id="18438" idx="1"/>
              <a:endCxn id="18438" idx="3"/>
            </p:cNvCxnSpPr>
            <p:nvPr/>
          </p:nvCxnSpPr>
          <p:spPr bwMode="auto">
            <a:xfrm>
              <a:off x="5040" y="2256"/>
              <a:ext cx="19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71" name="Rectangle 197"/>
            <p:cNvSpPr>
              <a:spLocks noChangeArrowheads="1"/>
            </p:cNvSpPr>
            <p:nvPr/>
          </p:nvSpPr>
          <p:spPr bwMode="auto">
            <a:xfrm>
              <a:off x="5040" y="326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cxnSp>
          <p:nvCxnSpPr>
            <p:cNvPr id="18472" name="AutoShape 198"/>
            <p:cNvCxnSpPr>
              <a:cxnSpLocks noChangeShapeType="1"/>
              <a:stCxn id="18471" idx="1"/>
              <a:endCxn id="18471" idx="3"/>
            </p:cNvCxnSpPr>
            <p:nvPr/>
          </p:nvCxnSpPr>
          <p:spPr bwMode="auto">
            <a:xfrm>
              <a:off x="5040" y="3408"/>
              <a:ext cx="19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73" name="AutoShape 199"/>
            <p:cNvCxnSpPr>
              <a:cxnSpLocks noChangeShapeType="1"/>
              <a:stCxn id="18442" idx="1"/>
              <a:endCxn id="18471" idx="1"/>
            </p:cNvCxnSpPr>
            <p:nvPr/>
          </p:nvCxnSpPr>
          <p:spPr bwMode="auto">
            <a:xfrm>
              <a:off x="4608" y="3408"/>
              <a:ext cx="43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74" name="AutoShape 200"/>
            <p:cNvCxnSpPr>
              <a:cxnSpLocks noChangeShapeType="1"/>
              <a:stCxn id="18475" idx="6"/>
              <a:endCxn id="18438" idx="1"/>
            </p:cNvCxnSpPr>
            <p:nvPr/>
          </p:nvCxnSpPr>
          <p:spPr bwMode="auto">
            <a:xfrm>
              <a:off x="4710" y="2256"/>
              <a:ext cx="33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75" name="AutoShape 201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custGeom>
              <a:avLst/>
              <a:gdLst>
                <a:gd name="T0" fmla="*/ 96 w 21600"/>
                <a:gd name="T1" fmla="*/ 0 h 21600"/>
                <a:gd name="T2" fmla="*/ 28 w 21600"/>
                <a:gd name="T3" fmla="*/ 28 h 21600"/>
                <a:gd name="T4" fmla="*/ 0 w 21600"/>
                <a:gd name="T5" fmla="*/ 96 h 21600"/>
                <a:gd name="T6" fmla="*/ 28 w 21600"/>
                <a:gd name="T7" fmla="*/ 164 h 21600"/>
                <a:gd name="T8" fmla="*/ 96 w 21600"/>
                <a:gd name="T9" fmla="*/ 192 h 21600"/>
                <a:gd name="T10" fmla="*/ 164 w 21600"/>
                <a:gd name="T11" fmla="*/ 164 h 21600"/>
                <a:gd name="T12" fmla="*/ 192 w 21600"/>
                <a:gd name="T13" fmla="*/ 96 h 21600"/>
                <a:gd name="T14" fmla="*/ 164 w 21600"/>
                <a:gd name="T15" fmla="*/ 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00" y="10800"/>
                  </a:moveTo>
                  <a:cubicBezTo>
                    <a:pt x="4500" y="14279"/>
                    <a:pt x="7321" y="17100"/>
                    <a:pt x="10800" y="17100"/>
                  </a:cubicBezTo>
                  <a:cubicBezTo>
                    <a:pt x="14279" y="17100"/>
                    <a:pt x="17100" y="14279"/>
                    <a:pt x="17100" y="10800"/>
                  </a:cubicBezTo>
                  <a:cubicBezTo>
                    <a:pt x="17100" y="7321"/>
                    <a:pt x="14279" y="4500"/>
                    <a:pt x="10800" y="4500"/>
                  </a:cubicBezTo>
                  <a:cubicBezTo>
                    <a:pt x="7321" y="4500"/>
                    <a:pt x="4500" y="7321"/>
                    <a:pt x="450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8476" name="AutoShape 202"/>
            <p:cNvSpPr>
              <a:spLocks noChangeArrowheads="1"/>
            </p:cNvSpPr>
            <p:nvPr/>
          </p:nvSpPr>
          <p:spPr bwMode="auto">
            <a:xfrm>
              <a:off x="4512" y="2880"/>
              <a:ext cx="192" cy="192"/>
            </a:xfrm>
            <a:custGeom>
              <a:avLst/>
              <a:gdLst>
                <a:gd name="T0" fmla="*/ 96 w 21600"/>
                <a:gd name="T1" fmla="*/ 0 h 21600"/>
                <a:gd name="T2" fmla="*/ 28 w 21600"/>
                <a:gd name="T3" fmla="*/ 28 h 21600"/>
                <a:gd name="T4" fmla="*/ 0 w 21600"/>
                <a:gd name="T5" fmla="*/ 96 h 21600"/>
                <a:gd name="T6" fmla="*/ 28 w 21600"/>
                <a:gd name="T7" fmla="*/ 164 h 21600"/>
                <a:gd name="T8" fmla="*/ 96 w 21600"/>
                <a:gd name="T9" fmla="*/ 192 h 21600"/>
                <a:gd name="T10" fmla="*/ 164 w 21600"/>
                <a:gd name="T11" fmla="*/ 164 h 21600"/>
                <a:gd name="T12" fmla="*/ 192 w 21600"/>
                <a:gd name="T13" fmla="*/ 96 h 21600"/>
                <a:gd name="T14" fmla="*/ 164 w 21600"/>
                <a:gd name="T15" fmla="*/ 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00" y="10800"/>
                  </a:moveTo>
                  <a:cubicBezTo>
                    <a:pt x="4500" y="14279"/>
                    <a:pt x="7321" y="17100"/>
                    <a:pt x="10800" y="17100"/>
                  </a:cubicBezTo>
                  <a:cubicBezTo>
                    <a:pt x="14279" y="17100"/>
                    <a:pt x="17100" y="14279"/>
                    <a:pt x="17100" y="10800"/>
                  </a:cubicBezTo>
                  <a:cubicBezTo>
                    <a:pt x="17100" y="7321"/>
                    <a:pt x="14279" y="4500"/>
                    <a:pt x="10800" y="4500"/>
                  </a:cubicBezTo>
                  <a:cubicBezTo>
                    <a:pt x="7321" y="4500"/>
                    <a:pt x="4500" y="7321"/>
                    <a:pt x="450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8477" name="AutoShape 203"/>
            <p:cNvSpPr>
              <a:spLocks noChangeArrowheads="1"/>
            </p:cNvSpPr>
            <p:nvPr/>
          </p:nvSpPr>
          <p:spPr bwMode="auto">
            <a:xfrm>
              <a:off x="4512" y="3600"/>
              <a:ext cx="192" cy="192"/>
            </a:xfrm>
            <a:custGeom>
              <a:avLst/>
              <a:gdLst>
                <a:gd name="T0" fmla="*/ 96 w 21600"/>
                <a:gd name="T1" fmla="*/ 0 h 21600"/>
                <a:gd name="T2" fmla="*/ 28 w 21600"/>
                <a:gd name="T3" fmla="*/ 28 h 21600"/>
                <a:gd name="T4" fmla="*/ 0 w 21600"/>
                <a:gd name="T5" fmla="*/ 96 h 21600"/>
                <a:gd name="T6" fmla="*/ 28 w 21600"/>
                <a:gd name="T7" fmla="*/ 164 h 21600"/>
                <a:gd name="T8" fmla="*/ 96 w 21600"/>
                <a:gd name="T9" fmla="*/ 192 h 21600"/>
                <a:gd name="T10" fmla="*/ 164 w 21600"/>
                <a:gd name="T11" fmla="*/ 164 h 21600"/>
                <a:gd name="T12" fmla="*/ 192 w 21600"/>
                <a:gd name="T13" fmla="*/ 96 h 21600"/>
                <a:gd name="T14" fmla="*/ 164 w 21600"/>
                <a:gd name="T15" fmla="*/ 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00" y="10800"/>
                  </a:moveTo>
                  <a:cubicBezTo>
                    <a:pt x="4500" y="14279"/>
                    <a:pt x="7321" y="17100"/>
                    <a:pt x="10800" y="17100"/>
                  </a:cubicBezTo>
                  <a:cubicBezTo>
                    <a:pt x="14279" y="17100"/>
                    <a:pt x="17100" y="14279"/>
                    <a:pt x="17100" y="10800"/>
                  </a:cubicBezTo>
                  <a:cubicBezTo>
                    <a:pt x="17100" y="7321"/>
                    <a:pt x="14279" y="4500"/>
                    <a:pt x="10800" y="4500"/>
                  </a:cubicBezTo>
                  <a:cubicBezTo>
                    <a:pt x="7321" y="4500"/>
                    <a:pt x="4500" y="7321"/>
                    <a:pt x="4500" y="108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8478" name="Text Box 204"/>
            <p:cNvSpPr txBox="1">
              <a:spLocks noChangeArrowheads="1"/>
            </p:cNvSpPr>
            <p:nvPr/>
          </p:nvSpPr>
          <p:spPr bwMode="auto">
            <a:xfrm>
              <a:off x="4656" y="2803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normal</a:t>
              </a:r>
            </a:p>
          </p:txBody>
        </p:sp>
        <p:sp>
          <p:nvSpPr>
            <p:cNvPr id="18479" name="Text Box 205"/>
            <p:cNvSpPr txBox="1">
              <a:spLocks noChangeArrowheads="1"/>
            </p:cNvSpPr>
            <p:nvPr/>
          </p:nvSpPr>
          <p:spPr bwMode="auto">
            <a:xfrm>
              <a:off x="4691" y="2976"/>
              <a:ext cx="3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finish</a:t>
              </a:r>
            </a:p>
          </p:txBody>
        </p:sp>
        <p:sp>
          <p:nvSpPr>
            <p:cNvPr id="18480" name="Text Box 206"/>
            <p:cNvSpPr txBox="1">
              <a:spLocks noChangeArrowheads="1"/>
            </p:cNvSpPr>
            <p:nvPr/>
          </p:nvSpPr>
          <p:spPr bwMode="auto">
            <a:xfrm>
              <a:off x="4703" y="2544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ESC</a:t>
              </a:r>
            </a:p>
          </p:txBody>
        </p:sp>
        <p:sp>
          <p:nvSpPr>
            <p:cNvPr id="18481" name="Text Box 207"/>
            <p:cNvSpPr txBox="1">
              <a:spLocks noChangeArrowheads="1"/>
            </p:cNvSpPr>
            <p:nvPr/>
          </p:nvSpPr>
          <p:spPr bwMode="auto">
            <a:xfrm>
              <a:off x="4656" y="2083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normal</a:t>
              </a:r>
            </a:p>
          </p:txBody>
        </p:sp>
        <p:sp>
          <p:nvSpPr>
            <p:cNvPr id="18482" name="Text Box 208"/>
            <p:cNvSpPr txBox="1">
              <a:spLocks noChangeArrowheads="1"/>
            </p:cNvSpPr>
            <p:nvPr/>
          </p:nvSpPr>
          <p:spPr bwMode="auto">
            <a:xfrm>
              <a:off x="4691" y="2256"/>
              <a:ext cx="3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finish</a:t>
              </a:r>
            </a:p>
          </p:txBody>
        </p:sp>
        <p:sp>
          <p:nvSpPr>
            <p:cNvPr id="18483" name="Text Box 209"/>
            <p:cNvSpPr txBox="1">
              <a:spLocks noChangeArrowheads="1"/>
            </p:cNvSpPr>
            <p:nvPr/>
          </p:nvSpPr>
          <p:spPr bwMode="auto">
            <a:xfrm>
              <a:off x="4703" y="1824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ESC</a:t>
              </a:r>
            </a:p>
          </p:txBody>
        </p:sp>
        <p:sp>
          <p:nvSpPr>
            <p:cNvPr id="18484" name="Text Box 210"/>
            <p:cNvSpPr txBox="1">
              <a:spLocks noChangeArrowheads="1"/>
            </p:cNvSpPr>
            <p:nvPr/>
          </p:nvSpPr>
          <p:spPr bwMode="auto">
            <a:xfrm>
              <a:off x="4656" y="3523"/>
              <a:ext cx="4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normal</a:t>
              </a:r>
            </a:p>
          </p:txBody>
        </p:sp>
        <p:sp>
          <p:nvSpPr>
            <p:cNvPr id="18485" name="Text Box 211"/>
            <p:cNvSpPr txBox="1">
              <a:spLocks noChangeArrowheads="1"/>
            </p:cNvSpPr>
            <p:nvPr/>
          </p:nvSpPr>
          <p:spPr bwMode="auto">
            <a:xfrm>
              <a:off x="4691" y="3696"/>
              <a:ext cx="3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finish</a:t>
              </a:r>
            </a:p>
          </p:txBody>
        </p:sp>
        <p:sp>
          <p:nvSpPr>
            <p:cNvPr id="18486" name="Text Box 212"/>
            <p:cNvSpPr txBox="1">
              <a:spLocks noChangeArrowheads="1"/>
            </p:cNvSpPr>
            <p:nvPr/>
          </p:nvSpPr>
          <p:spPr bwMode="auto">
            <a:xfrm>
              <a:off x="4703" y="3264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ESC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9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1-</a:t>
            </a:r>
            <a:fld id="{A173A1AF-3ECC-4248-B07E-FE475F91193F}" type="slidenum">
              <a:rPr lang="en-US"/>
              <a:pPr/>
              <a:t>2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documenting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the end of this lecture you will be able to describe each of the following.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Task Analysis</a:t>
            </a:r>
          </a:p>
          <a:p>
            <a:pPr lvl="1"/>
            <a:r>
              <a:rPr lang="en-US" dirty="0" smtClean="0"/>
              <a:t>Hierarchical task analysis (HTA)</a:t>
            </a:r>
          </a:p>
          <a:p>
            <a:pPr lvl="1"/>
            <a:r>
              <a:rPr lang="en-US" dirty="0" smtClean="0"/>
              <a:t>State transition networks (STNs) 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Assignment 1 Requirement</a:t>
            </a: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Storyboarding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smtClean="0"/>
              <a:t>Cases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help menus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similar problems</a:t>
            </a:r>
          </a:p>
          <a:p>
            <a:pPr lvl="1" eaLnBrk="1" hangingPunct="1"/>
            <a:r>
              <a:rPr lang="en-GB" altLang="en-US" sz="2000" smtClean="0"/>
              <a:t>nearly the same everywhere</a:t>
            </a:r>
          </a:p>
          <a:p>
            <a:pPr lvl="1" eaLnBrk="1" hangingPunct="1"/>
            <a:r>
              <a:rPr lang="en-GB" altLang="en-US" sz="2000" smtClean="0"/>
              <a:t>but return to same point in dialogue</a:t>
            </a:r>
          </a:p>
          <a:p>
            <a:pPr lvl="1" eaLnBrk="1" hangingPunct="1"/>
            <a:r>
              <a:rPr lang="en-GB" altLang="en-US" sz="2000" smtClean="0"/>
              <a:t>could specify on STN … but very messy</a:t>
            </a:r>
          </a:p>
          <a:p>
            <a:pPr lvl="1" eaLnBrk="1" hangingPunct="1"/>
            <a:r>
              <a:rPr lang="en-GB" altLang="en-US" sz="2000" smtClean="0"/>
              <a:t>usually best added at a ‘meta’ level</a:t>
            </a:r>
          </a:p>
          <a:p>
            <a:pPr lvl="1" eaLnBrk="1" hangingPunct="1"/>
            <a:endParaRPr lang="en-GB" altLang="en-US" sz="2000" smtClean="0"/>
          </a:p>
        </p:txBody>
      </p:sp>
      <p:sp>
        <p:nvSpPr>
          <p:cNvPr id="19460" name="Rectangle 53"/>
          <p:cNvSpPr>
            <a:spLocks noChangeArrowheads="1"/>
          </p:cNvSpPr>
          <p:nvPr/>
        </p:nvSpPr>
        <p:spPr bwMode="auto">
          <a:xfrm>
            <a:off x="6096000" y="64008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NZ" altLang="en-US"/>
          </a:p>
        </p:txBody>
      </p:sp>
      <p:grpSp>
        <p:nvGrpSpPr>
          <p:cNvPr id="19461" name="Group 82"/>
          <p:cNvGrpSpPr>
            <a:grpSpLocks/>
          </p:cNvGrpSpPr>
          <p:nvPr/>
        </p:nvGrpSpPr>
        <p:grpSpPr bwMode="auto">
          <a:xfrm>
            <a:off x="1752600" y="4156075"/>
            <a:ext cx="6629400" cy="2432050"/>
            <a:chOff x="1104" y="2618"/>
            <a:chExt cx="4176" cy="1532"/>
          </a:xfrm>
        </p:grpSpPr>
        <p:sp>
          <p:nvSpPr>
            <p:cNvPr id="19462" name="AutoShape 83"/>
            <p:cNvSpPr>
              <a:spLocks noChangeArrowheads="1"/>
            </p:cNvSpPr>
            <p:nvPr/>
          </p:nvSpPr>
          <p:spPr bwMode="auto">
            <a:xfrm>
              <a:off x="3162" y="3862"/>
              <a:ext cx="672" cy="288"/>
            </a:xfrm>
            <a:prstGeom prst="roundRect">
              <a:avLst>
                <a:gd name="adj" fmla="val 16667"/>
              </a:avLst>
            </a:prstGeom>
            <a:solidFill>
              <a:srgbClr val="F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9463" name="Rectangle 84"/>
            <p:cNvSpPr>
              <a:spLocks noChangeArrowheads="1"/>
            </p:cNvSpPr>
            <p:nvPr/>
          </p:nvSpPr>
          <p:spPr bwMode="auto">
            <a:xfrm>
              <a:off x="2922" y="3456"/>
              <a:ext cx="480" cy="576"/>
            </a:xfrm>
            <a:prstGeom prst="rect">
              <a:avLst/>
            </a:prstGeom>
            <a:solidFill>
              <a:srgbClr val="F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9464" name="AutoShape 85"/>
            <p:cNvSpPr>
              <a:spLocks noChangeArrowheads="1"/>
            </p:cNvSpPr>
            <p:nvPr/>
          </p:nvSpPr>
          <p:spPr bwMode="auto">
            <a:xfrm>
              <a:off x="1728" y="3840"/>
              <a:ext cx="672" cy="288"/>
            </a:xfrm>
            <a:prstGeom prst="roundRect">
              <a:avLst>
                <a:gd name="adj" fmla="val 16667"/>
              </a:avLst>
            </a:prstGeom>
            <a:solidFill>
              <a:srgbClr val="F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sp>
          <p:nvSpPr>
            <p:cNvPr id="19465" name="Oval 86"/>
            <p:cNvSpPr>
              <a:spLocks noChangeArrowheads="1"/>
            </p:cNvSpPr>
            <p:nvPr/>
          </p:nvSpPr>
          <p:spPr bwMode="auto">
            <a:xfrm>
              <a:off x="4800" y="2618"/>
              <a:ext cx="480" cy="480"/>
            </a:xfrm>
            <a:prstGeom prst="ellipse">
              <a:avLst/>
            </a:prstGeom>
            <a:solidFill>
              <a:srgbClr val="F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Finish</a:t>
              </a:r>
            </a:p>
          </p:txBody>
        </p:sp>
        <p:grpSp>
          <p:nvGrpSpPr>
            <p:cNvPr id="19466" name="Group 87"/>
            <p:cNvGrpSpPr>
              <a:grpSpLocks/>
            </p:cNvGrpSpPr>
            <p:nvPr/>
          </p:nvGrpSpPr>
          <p:grpSpPr bwMode="auto">
            <a:xfrm>
              <a:off x="1968" y="3434"/>
              <a:ext cx="864" cy="576"/>
              <a:chOff x="3744" y="1824"/>
              <a:chExt cx="864" cy="576"/>
            </a:xfrm>
          </p:grpSpPr>
          <p:sp>
            <p:nvSpPr>
              <p:cNvPr id="19497" name="Rectangle 88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576"/>
              </a:xfrm>
              <a:prstGeom prst="rect">
                <a:avLst/>
              </a:prstGeom>
              <a:solidFill>
                <a:srgbClr val="F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9498" name="Rectangle 89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Arial" panose="020B0604020202020204" pitchFamily="34" charset="0"/>
                  </a:rPr>
                  <a:t>Help Subsystem</a:t>
                </a:r>
              </a:p>
            </p:txBody>
          </p:sp>
          <p:sp>
            <p:nvSpPr>
              <p:cNvPr id="19499" name="Line 90"/>
              <p:cNvSpPr>
                <a:spLocks noChangeShapeType="1"/>
              </p:cNvSpPr>
              <p:nvPr/>
            </p:nvSpPr>
            <p:spPr bwMode="auto">
              <a:xfrm>
                <a:off x="3888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9500" name="Line 91"/>
              <p:cNvSpPr>
                <a:spLocks noChangeShapeType="1"/>
              </p:cNvSpPr>
              <p:nvPr/>
            </p:nvSpPr>
            <p:spPr bwMode="auto">
              <a:xfrm flipH="1">
                <a:off x="4176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9501" name="Line 92"/>
              <p:cNvSpPr>
                <a:spLocks noChangeShapeType="1"/>
              </p:cNvSpPr>
              <p:nvPr/>
            </p:nvSpPr>
            <p:spPr bwMode="auto">
              <a:xfrm flipH="1">
                <a:off x="3888" y="21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9502" name="Oval 93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9503" name="Oval 94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9504" name="Oval 95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9505" name="Oval 96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sp>
          <p:nvSpPr>
            <p:cNvPr id="19467" name="Oval 97"/>
            <p:cNvSpPr>
              <a:spLocks noChangeArrowheads="1"/>
            </p:cNvSpPr>
            <p:nvPr/>
          </p:nvSpPr>
          <p:spPr bwMode="auto">
            <a:xfrm>
              <a:off x="1824" y="2618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Circle 1</a:t>
              </a:r>
            </a:p>
          </p:txBody>
        </p:sp>
        <p:sp>
          <p:nvSpPr>
            <p:cNvPr id="19468" name="Text Box 98"/>
            <p:cNvSpPr txBox="1">
              <a:spLocks noChangeArrowheads="1"/>
            </p:cNvSpPr>
            <p:nvPr/>
          </p:nvSpPr>
          <p:spPr bwMode="auto">
            <a:xfrm>
              <a:off x="3737" y="2666"/>
              <a:ext cx="10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click on circumference</a:t>
              </a:r>
            </a:p>
          </p:txBody>
        </p:sp>
        <p:sp>
          <p:nvSpPr>
            <p:cNvPr id="19469" name="Oval 99"/>
            <p:cNvSpPr>
              <a:spLocks noChangeArrowheads="1"/>
            </p:cNvSpPr>
            <p:nvPr/>
          </p:nvSpPr>
          <p:spPr bwMode="auto">
            <a:xfrm>
              <a:off x="3264" y="2618"/>
              <a:ext cx="480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Circle 2</a:t>
              </a:r>
            </a:p>
          </p:txBody>
        </p:sp>
        <p:cxnSp>
          <p:nvCxnSpPr>
            <p:cNvPr id="19470" name="AutoShape 100"/>
            <p:cNvCxnSpPr>
              <a:cxnSpLocks noChangeShapeType="1"/>
              <a:stCxn id="19467" idx="6"/>
              <a:endCxn id="19469" idx="2"/>
            </p:cNvCxnSpPr>
            <p:nvPr/>
          </p:nvCxnSpPr>
          <p:spPr bwMode="auto">
            <a:xfrm>
              <a:off x="2304" y="2858"/>
              <a:ext cx="96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71" name="AutoShape 101"/>
            <p:cNvSpPr>
              <a:spLocks noChangeArrowheads="1"/>
            </p:cNvSpPr>
            <p:nvPr/>
          </p:nvSpPr>
          <p:spPr bwMode="auto">
            <a:xfrm>
              <a:off x="4800" y="2618"/>
              <a:ext cx="480" cy="480"/>
            </a:xfrm>
            <a:custGeom>
              <a:avLst/>
              <a:gdLst>
                <a:gd name="T0" fmla="*/ 240 w 21600"/>
                <a:gd name="T1" fmla="*/ 0 h 21600"/>
                <a:gd name="T2" fmla="*/ 70 w 21600"/>
                <a:gd name="T3" fmla="*/ 70 h 21600"/>
                <a:gd name="T4" fmla="*/ 0 w 21600"/>
                <a:gd name="T5" fmla="*/ 240 h 21600"/>
                <a:gd name="T6" fmla="*/ 70 w 21600"/>
                <a:gd name="T7" fmla="*/ 410 h 21600"/>
                <a:gd name="T8" fmla="*/ 240 w 21600"/>
                <a:gd name="T9" fmla="*/ 480 h 21600"/>
                <a:gd name="T10" fmla="*/ 410 w 21600"/>
                <a:gd name="T11" fmla="*/ 410 h 21600"/>
                <a:gd name="T12" fmla="*/ 480 w 21600"/>
                <a:gd name="T13" fmla="*/ 240 h 21600"/>
                <a:gd name="T14" fmla="*/ 410 w 21600"/>
                <a:gd name="T15" fmla="*/ 7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60" y="10800"/>
                  </a:moveTo>
                  <a:cubicBezTo>
                    <a:pt x="2160" y="15572"/>
                    <a:pt x="6028" y="19440"/>
                    <a:pt x="10800" y="19440"/>
                  </a:cubicBezTo>
                  <a:cubicBezTo>
                    <a:pt x="15572" y="19440"/>
                    <a:pt x="19440" y="15572"/>
                    <a:pt x="19440" y="10800"/>
                  </a:cubicBezTo>
                  <a:cubicBezTo>
                    <a:pt x="19440" y="6028"/>
                    <a:pt x="15572" y="2160"/>
                    <a:pt x="10800" y="2160"/>
                  </a:cubicBezTo>
                  <a:cubicBezTo>
                    <a:pt x="6028" y="2160"/>
                    <a:pt x="2160" y="6028"/>
                    <a:pt x="216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cxnSp>
          <p:nvCxnSpPr>
            <p:cNvPr id="19472" name="AutoShape 102"/>
            <p:cNvCxnSpPr>
              <a:cxnSpLocks noChangeShapeType="1"/>
              <a:stCxn id="19469" idx="6"/>
              <a:endCxn id="19471" idx="2"/>
            </p:cNvCxnSpPr>
            <p:nvPr/>
          </p:nvCxnSpPr>
          <p:spPr bwMode="auto">
            <a:xfrm>
              <a:off x="3744" y="2858"/>
              <a:ext cx="105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73" name="Text Box 103"/>
            <p:cNvSpPr txBox="1">
              <a:spLocks noChangeArrowheads="1"/>
            </p:cNvSpPr>
            <p:nvPr/>
          </p:nvSpPr>
          <p:spPr bwMode="auto">
            <a:xfrm>
              <a:off x="1104" y="2714"/>
              <a:ext cx="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from</a:t>
              </a:r>
            </a:p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Menu</a:t>
              </a:r>
            </a:p>
          </p:txBody>
        </p:sp>
        <p:cxnSp>
          <p:nvCxnSpPr>
            <p:cNvPr id="19474" name="AutoShape 104"/>
            <p:cNvCxnSpPr>
              <a:cxnSpLocks noChangeShapeType="1"/>
              <a:stCxn id="19473" idx="3"/>
              <a:endCxn id="19467" idx="2"/>
            </p:cNvCxnSpPr>
            <p:nvPr/>
          </p:nvCxnSpPr>
          <p:spPr bwMode="auto">
            <a:xfrm>
              <a:off x="1459" y="2858"/>
              <a:ext cx="36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75" name="Text Box 105"/>
            <p:cNvSpPr txBox="1">
              <a:spLocks noChangeArrowheads="1"/>
            </p:cNvSpPr>
            <p:nvPr/>
          </p:nvSpPr>
          <p:spPr bwMode="auto">
            <a:xfrm>
              <a:off x="2301" y="3098"/>
              <a:ext cx="6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press </a:t>
              </a:r>
              <a:r>
                <a:rPr lang="en-GB" altLang="en-US" sz="1200" b="1">
                  <a:latin typeface="Arial" panose="020B0604020202020204" pitchFamily="34" charset="0"/>
                </a:rPr>
                <a:t>HELP</a:t>
              </a:r>
              <a:r>
                <a:rPr lang="en-GB" altLang="en-US" sz="1200">
                  <a:latin typeface="Arial" panose="020B0604020202020204" pitchFamily="34" charset="0"/>
                </a:rPr>
                <a:t/>
              </a:r>
              <a:br>
                <a:rPr lang="en-GB" altLang="en-US" sz="1200">
                  <a:latin typeface="Arial" panose="020B0604020202020204" pitchFamily="34" charset="0"/>
                </a:rPr>
              </a:br>
              <a:r>
                <a:rPr lang="en-GB" altLang="en-US" sz="1200">
                  <a:latin typeface="Arial" panose="020B0604020202020204" pitchFamily="34" charset="0"/>
                </a:rPr>
                <a:t>button</a:t>
              </a:r>
            </a:p>
          </p:txBody>
        </p:sp>
        <p:sp>
          <p:nvSpPr>
            <p:cNvPr id="19476" name="Text Box 106"/>
            <p:cNvSpPr txBox="1">
              <a:spLocks noChangeArrowheads="1"/>
            </p:cNvSpPr>
            <p:nvPr/>
          </p:nvSpPr>
          <p:spPr bwMode="auto">
            <a:xfrm>
              <a:off x="3982" y="2858"/>
              <a:ext cx="5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draw circle</a:t>
              </a:r>
            </a:p>
          </p:txBody>
        </p:sp>
        <p:sp>
          <p:nvSpPr>
            <p:cNvPr id="19477" name="Text Box 107"/>
            <p:cNvSpPr txBox="1">
              <a:spLocks noChangeArrowheads="1"/>
            </p:cNvSpPr>
            <p:nvPr/>
          </p:nvSpPr>
          <p:spPr bwMode="auto">
            <a:xfrm>
              <a:off x="2403" y="2858"/>
              <a:ext cx="6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rubber band</a:t>
              </a:r>
            </a:p>
          </p:txBody>
        </p:sp>
        <p:sp>
          <p:nvSpPr>
            <p:cNvPr id="19478" name="Text Box 108"/>
            <p:cNvSpPr txBox="1">
              <a:spLocks noChangeArrowheads="1"/>
            </p:cNvSpPr>
            <p:nvPr/>
          </p:nvSpPr>
          <p:spPr bwMode="auto">
            <a:xfrm>
              <a:off x="2352" y="2666"/>
              <a:ext cx="7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click on centre</a:t>
              </a:r>
            </a:p>
          </p:txBody>
        </p:sp>
        <p:cxnSp>
          <p:nvCxnSpPr>
            <p:cNvPr id="19479" name="AutoShape 109"/>
            <p:cNvCxnSpPr>
              <a:cxnSpLocks noChangeShapeType="1"/>
              <a:stCxn id="19467" idx="5"/>
              <a:endCxn id="19498" idx="0"/>
            </p:cNvCxnSpPr>
            <p:nvPr/>
          </p:nvCxnSpPr>
          <p:spPr bwMode="auto">
            <a:xfrm>
              <a:off x="2234" y="3028"/>
              <a:ext cx="166" cy="4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80" name="Rectangle 110"/>
            <p:cNvSpPr>
              <a:spLocks noChangeArrowheads="1"/>
            </p:cNvSpPr>
            <p:nvPr/>
          </p:nvSpPr>
          <p:spPr bwMode="auto">
            <a:xfrm>
              <a:off x="1488" y="3434"/>
              <a:ext cx="480" cy="576"/>
            </a:xfrm>
            <a:prstGeom prst="rect">
              <a:avLst/>
            </a:prstGeom>
            <a:solidFill>
              <a:srgbClr val="F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NZ" altLang="en-US"/>
            </a:p>
          </p:txBody>
        </p:sp>
        <p:cxnSp>
          <p:nvCxnSpPr>
            <p:cNvPr id="19481" name="AutoShape 111"/>
            <p:cNvCxnSpPr>
              <a:cxnSpLocks noChangeShapeType="1"/>
              <a:stCxn id="19480" idx="2"/>
              <a:endCxn id="19480" idx="0"/>
            </p:cNvCxnSpPr>
            <p:nvPr/>
          </p:nvCxnSpPr>
          <p:spPr bwMode="auto">
            <a:xfrm flipV="1">
              <a:off x="1728" y="3434"/>
              <a:ext cx="0" cy="5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82" name="AutoShape 112"/>
            <p:cNvCxnSpPr>
              <a:cxnSpLocks noChangeShapeType="1"/>
              <a:stCxn id="19480" idx="0"/>
              <a:endCxn id="19467" idx="3"/>
            </p:cNvCxnSpPr>
            <p:nvPr/>
          </p:nvCxnSpPr>
          <p:spPr bwMode="auto">
            <a:xfrm flipV="1">
              <a:off x="1728" y="3028"/>
              <a:ext cx="166" cy="4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483" name="Group 113"/>
            <p:cNvGrpSpPr>
              <a:grpSpLocks/>
            </p:cNvGrpSpPr>
            <p:nvPr/>
          </p:nvGrpSpPr>
          <p:grpSpPr bwMode="auto">
            <a:xfrm>
              <a:off x="3402" y="3456"/>
              <a:ext cx="864" cy="576"/>
              <a:chOff x="3744" y="1824"/>
              <a:chExt cx="864" cy="576"/>
            </a:xfrm>
          </p:grpSpPr>
          <p:sp>
            <p:nvSpPr>
              <p:cNvPr id="19488" name="Rectangle 114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576"/>
              </a:xfrm>
              <a:prstGeom prst="rect">
                <a:avLst/>
              </a:prstGeom>
              <a:solidFill>
                <a:srgbClr val="F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9489" name="Rectangle 115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/>
                <a:r>
                  <a:rPr lang="en-GB" altLang="en-US" sz="1200">
                    <a:latin typeface="Arial" panose="020B0604020202020204" pitchFamily="34" charset="0"/>
                  </a:rPr>
                  <a:t>Help Subsystem</a:t>
                </a:r>
              </a:p>
            </p:txBody>
          </p:sp>
          <p:sp>
            <p:nvSpPr>
              <p:cNvPr id="19490" name="Line 116"/>
              <p:cNvSpPr>
                <a:spLocks noChangeShapeType="1"/>
              </p:cNvSpPr>
              <p:nvPr/>
            </p:nvSpPr>
            <p:spPr bwMode="auto">
              <a:xfrm>
                <a:off x="3888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9491" name="Line 117"/>
              <p:cNvSpPr>
                <a:spLocks noChangeShapeType="1"/>
              </p:cNvSpPr>
              <p:nvPr/>
            </p:nvSpPr>
            <p:spPr bwMode="auto">
              <a:xfrm flipH="1">
                <a:off x="4176" y="2112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9492" name="Line 118"/>
              <p:cNvSpPr>
                <a:spLocks noChangeShapeType="1"/>
              </p:cNvSpPr>
              <p:nvPr/>
            </p:nvSpPr>
            <p:spPr bwMode="auto">
              <a:xfrm flipH="1">
                <a:off x="3888" y="211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19493" name="Oval 119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9494" name="Oval 12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9495" name="Oval 121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  <p:sp>
            <p:nvSpPr>
              <p:cNvPr id="19496" name="Oval 122"/>
              <p:cNvSpPr>
                <a:spLocks noChangeArrowheads="1"/>
              </p:cNvSpPr>
              <p:nvPr/>
            </p:nvSpPr>
            <p:spPr bwMode="auto">
              <a:xfrm>
                <a:off x="4128" y="225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NZ" altLang="en-US"/>
              </a:p>
            </p:txBody>
          </p:sp>
        </p:grpSp>
        <p:sp>
          <p:nvSpPr>
            <p:cNvPr id="19484" name="Text Box 123"/>
            <p:cNvSpPr txBox="1">
              <a:spLocks noChangeArrowheads="1"/>
            </p:cNvSpPr>
            <p:nvPr/>
          </p:nvSpPr>
          <p:spPr bwMode="auto">
            <a:xfrm>
              <a:off x="3735" y="3120"/>
              <a:ext cx="6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GB" altLang="en-US" sz="1200">
                  <a:latin typeface="Arial" panose="020B0604020202020204" pitchFamily="34" charset="0"/>
                </a:rPr>
                <a:t>press </a:t>
              </a:r>
              <a:r>
                <a:rPr lang="en-GB" altLang="en-US" sz="1200" b="1">
                  <a:latin typeface="Arial" panose="020B0604020202020204" pitchFamily="34" charset="0"/>
                </a:rPr>
                <a:t>HELP</a:t>
              </a:r>
              <a:r>
                <a:rPr lang="en-GB" altLang="en-US" sz="1200">
                  <a:latin typeface="Arial" panose="020B0604020202020204" pitchFamily="34" charset="0"/>
                </a:rPr>
                <a:t/>
              </a:r>
              <a:br>
                <a:rPr lang="en-GB" altLang="en-US" sz="1200">
                  <a:latin typeface="Arial" panose="020B0604020202020204" pitchFamily="34" charset="0"/>
                </a:rPr>
              </a:br>
              <a:r>
                <a:rPr lang="en-GB" altLang="en-US" sz="1200">
                  <a:latin typeface="Arial" panose="020B0604020202020204" pitchFamily="34" charset="0"/>
                </a:rPr>
                <a:t>button</a:t>
              </a:r>
            </a:p>
          </p:txBody>
        </p:sp>
        <p:cxnSp>
          <p:nvCxnSpPr>
            <p:cNvPr id="19485" name="AutoShape 124"/>
            <p:cNvCxnSpPr>
              <a:cxnSpLocks noChangeShapeType="1"/>
              <a:stCxn id="19469" idx="5"/>
              <a:endCxn id="19489" idx="0"/>
            </p:cNvCxnSpPr>
            <p:nvPr/>
          </p:nvCxnSpPr>
          <p:spPr bwMode="auto">
            <a:xfrm>
              <a:off x="3674" y="3028"/>
              <a:ext cx="16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86" name="AutoShape 125"/>
            <p:cNvCxnSpPr>
              <a:cxnSpLocks noChangeShapeType="1"/>
              <a:stCxn id="19463" idx="2"/>
              <a:endCxn id="19463" idx="0"/>
            </p:cNvCxnSpPr>
            <p:nvPr/>
          </p:nvCxnSpPr>
          <p:spPr bwMode="auto">
            <a:xfrm flipV="1">
              <a:off x="3162" y="3456"/>
              <a:ext cx="0" cy="5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87" name="AutoShape 126"/>
            <p:cNvCxnSpPr>
              <a:cxnSpLocks noChangeShapeType="1"/>
              <a:stCxn id="19463" idx="0"/>
              <a:endCxn id="19469" idx="3"/>
            </p:cNvCxnSpPr>
            <p:nvPr/>
          </p:nvCxnSpPr>
          <p:spPr bwMode="auto">
            <a:xfrm flipV="1">
              <a:off x="3162" y="3028"/>
              <a:ext cx="172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637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Example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817688"/>
          </a:xfrm>
        </p:spPr>
        <p:txBody>
          <a:bodyPr/>
          <a:lstStyle/>
          <a:p>
            <a:r>
              <a:rPr lang="en-NZ" dirty="0" smtClean="0"/>
              <a:t>3 Button Timer </a:t>
            </a:r>
          </a:p>
          <a:p>
            <a:pPr marL="342900" indent="-342900">
              <a:buFontTx/>
              <a:buChar char="-"/>
            </a:pPr>
            <a:r>
              <a:rPr lang="en-NZ" dirty="0" smtClean="0"/>
              <a:t>Min</a:t>
            </a:r>
          </a:p>
          <a:p>
            <a:pPr marL="342900" indent="-342900">
              <a:buFontTx/>
              <a:buChar char="-"/>
            </a:pPr>
            <a:r>
              <a:rPr lang="en-NZ" dirty="0" smtClean="0"/>
              <a:t>Sec</a:t>
            </a:r>
          </a:p>
          <a:p>
            <a:pPr marL="342900" indent="-342900">
              <a:buFontTx/>
              <a:buChar char="-"/>
            </a:pPr>
            <a:r>
              <a:rPr lang="en-NZ" dirty="0" smtClean="0"/>
              <a:t>Stop/Start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70" t="14824" r="32023" b="21462"/>
          <a:stretch/>
        </p:blipFill>
        <p:spPr>
          <a:xfrm rot="5400000">
            <a:off x="-163285" y="3619382"/>
            <a:ext cx="3428999" cy="310242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dirty="0" smtClean="0"/>
              <a:t>Process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 smtClean="0"/>
              <a:t>Pressing the min or sec increments the appropriate section of the display</a:t>
            </a:r>
          </a:p>
          <a:p>
            <a:r>
              <a:rPr lang="en-NZ" dirty="0" smtClean="0"/>
              <a:t>Pressing the min and sec together resets the timer</a:t>
            </a:r>
          </a:p>
          <a:p>
            <a:r>
              <a:rPr lang="en-NZ" dirty="0" smtClean="0"/>
              <a:t>Pressing the stop/start</a:t>
            </a:r>
          </a:p>
          <a:p>
            <a:pPr lvl="1"/>
            <a:r>
              <a:rPr lang="en-NZ" dirty="0" smtClean="0"/>
              <a:t>When the display is 00:00 starts a count up (display updates each second)</a:t>
            </a:r>
          </a:p>
          <a:p>
            <a:pPr lvl="1"/>
            <a:r>
              <a:rPr lang="en-NZ" dirty="0" smtClean="0"/>
              <a:t>When the display is not 00:00 starts a count down (updates each second)</a:t>
            </a:r>
          </a:p>
          <a:p>
            <a:pPr lvl="2"/>
            <a:r>
              <a:rPr lang="en-NZ" dirty="0"/>
              <a:t>When stop/start </a:t>
            </a:r>
            <a:r>
              <a:rPr lang="en-NZ" dirty="0" smtClean="0"/>
              <a:t>pressed, count-down suspended</a:t>
            </a:r>
          </a:p>
          <a:p>
            <a:pPr lvl="2"/>
            <a:r>
              <a:rPr lang="en-NZ" dirty="0" smtClean="0"/>
              <a:t>When the time == 0 alarm sounds</a:t>
            </a:r>
          </a:p>
          <a:p>
            <a:pPr lvl="3"/>
            <a:r>
              <a:rPr lang="en-NZ" dirty="0" smtClean="0"/>
              <a:t>When stop/start pressed </a:t>
            </a:r>
          </a:p>
          <a:p>
            <a:pPr lvl="4"/>
            <a:r>
              <a:rPr lang="en-NZ" dirty="0" smtClean="0"/>
              <a:t>Alarm stops</a:t>
            </a:r>
          </a:p>
          <a:p>
            <a:pPr lvl="4"/>
            <a:r>
              <a:rPr lang="en-NZ" dirty="0" smtClean="0"/>
              <a:t>Time reset to starting value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927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Solution 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Worked in class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25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Solution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omTom Runner Card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59258" r="77151" b="18519"/>
          <a:stretch/>
        </p:blipFill>
        <p:spPr bwMode="auto">
          <a:xfrm>
            <a:off x="4267200" y="4191000"/>
            <a:ext cx="16891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When to use?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Small discrete systems or subsystems</a:t>
            </a:r>
          </a:p>
          <a:p>
            <a:pPr lvl="1"/>
            <a:r>
              <a:rPr lang="en-NZ" dirty="0" smtClean="0"/>
              <a:t>Shopping basket</a:t>
            </a:r>
          </a:p>
          <a:p>
            <a:pPr lvl="1"/>
            <a:r>
              <a:rPr lang="en-NZ" dirty="0" smtClean="0"/>
              <a:t>Smart watch</a:t>
            </a:r>
          </a:p>
          <a:p>
            <a:pPr lvl="1"/>
            <a:r>
              <a:rPr lang="en-NZ" dirty="0" smtClean="0"/>
              <a:t>Internet of things </a:t>
            </a:r>
            <a:endParaRPr lang="en-US" dirty="0"/>
          </a:p>
        </p:txBody>
      </p:sp>
      <p:pic>
        <p:nvPicPr>
          <p:cNvPr id="11" name="Picture 2" descr="TomTom Runner Card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66776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- </a:t>
            </a:r>
            <a:r>
              <a:rPr lang="en-US" b="0" i="1"/>
              <a:t>Storyboarding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Storyboarding involves using a series of pictures that describes a particular process or work flow</a:t>
            </a:r>
          </a:p>
          <a:p>
            <a:pPr lvl="1"/>
            <a:r>
              <a:rPr lang="en-US"/>
              <a:t>Can be used to study existing work flows or generate requirements.</a:t>
            </a:r>
          </a:p>
          <a:p>
            <a:pPr lvl="1"/>
            <a:r>
              <a:rPr lang="en-US"/>
              <a:t>Can facilitate the process of task decomposition</a:t>
            </a:r>
          </a:p>
          <a:p>
            <a:pPr lvl="1"/>
            <a:r>
              <a:rPr lang="en-US"/>
              <a:t>Used to brainstorm alternative ways of completing tasks.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29200"/>
            <a:ext cx="8294688" cy="609600"/>
          </a:xfrm>
        </p:spPr>
        <p:txBody>
          <a:bodyPr/>
          <a:lstStyle/>
          <a:p>
            <a:r>
              <a:rPr lang="en-NZ" sz="2800" dirty="0" smtClean="0"/>
              <a:t>Example of a method for people who don’t own a cell phone handset to buy access for voice, SMS, etc. - http</a:t>
            </a:r>
            <a:r>
              <a:rPr lang="en-NZ" sz="2800" dirty="0"/>
              <a:t>://www.dexigner.com/news/20788</a:t>
            </a:r>
          </a:p>
        </p:txBody>
      </p:sp>
      <p:pic>
        <p:nvPicPr>
          <p:cNvPr id="2050" name="Picture 2" descr="Movirtu Frog MXShare Story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2" y="1371600"/>
            <a:ext cx="589871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– </a:t>
            </a:r>
            <a:r>
              <a:rPr lang="en-US" b="0" i="1"/>
              <a:t>Use Cases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Use cases represent a formal, structured approach to interpreting work flows and processes</a:t>
            </a:r>
          </a:p>
          <a:p>
            <a:pPr lvl="1">
              <a:lnSpc>
                <a:spcPct val="90000"/>
              </a:lnSpc>
            </a:pPr>
            <a:r>
              <a:rPr lang="en-US"/>
              <a:t>Designed to describe a particular goal and explore the interaction between users and the actual system components.</a:t>
            </a:r>
          </a:p>
          <a:p>
            <a:pPr>
              <a:lnSpc>
                <a:spcPct val="90000"/>
              </a:lnSpc>
            </a:pPr>
            <a:r>
              <a:rPr lang="en-US"/>
              <a:t>Jacobson et al. (1992)</a:t>
            </a:r>
          </a:p>
          <a:p>
            <a:pPr>
              <a:lnSpc>
                <a:spcPct val="90000"/>
              </a:lnSpc>
            </a:pPr>
            <a:r>
              <a:rPr lang="en-US"/>
              <a:t>Incorporated into the Unified Modeling Language (UML) standard.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– </a:t>
            </a:r>
            <a:r>
              <a:rPr lang="en-US" b="0" i="1"/>
              <a:t>Use Cases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two main components of use cases are the actors and the use cases that represent their goals and tasks.</a:t>
            </a:r>
          </a:p>
          <a:p>
            <a:pPr lvl="1"/>
            <a:r>
              <a:rPr lang="en-US" sz="2400" b="1" dirty="0"/>
              <a:t>Actors: </a:t>
            </a:r>
            <a:r>
              <a:rPr lang="en-US" sz="2400" dirty="0"/>
              <a:t>similar to stakeholders, but can also include other systems, networks, or software that interacts with the proposed system.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Use Cases:</a:t>
            </a:r>
            <a:r>
              <a:rPr lang="en-US" sz="2400" dirty="0"/>
              <a:t> Each actor has a unique use case, which involves a task or goal the actor is engaged in. </a:t>
            </a:r>
          </a:p>
          <a:p>
            <a:pPr lvl="2"/>
            <a:r>
              <a:rPr lang="en-US" sz="2000" dirty="0"/>
              <a:t>Describe discrete goals that are accomplished in a short time period</a:t>
            </a:r>
          </a:p>
          <a:p>
            <a:pPr lvl="2"/>
            <a:r>
              <a:rPr lang="en-US" sz="2000" dirty="0"/>
              <a:t>Describe the various ways the system will be used and cover all of the potential functionality being built into the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– </a:t>
            </a:r>
            <a:r>
              <a:rPr lang="en-US" b="0" i="1"/>
              <a:t>Use Cases</a:t>
            </a:r>
          </a:p>
        </p:txBody>
      </p:sp>
      <p:pic>
        <p:nvPicPr>
          <p:cNvPr id="258052" name="Picture 4" descr="Figure4-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524000"/>
            <a:ext cx="6553200" cy="3736975"/>
          </a:xfrm>
          <a:prstGeom prst="rect">
            <a:avLst/>
          </a:prstGeom>
          <a:noFill/>
        </p:spPr>
      </p:pic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762000" y="5257800"/>
            <a:ext cx="777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Use case diagram of “schedule a meeting” process.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152400" y="4724400"/>
            <a:ext cx="2057400" cy="990600"/>
          </a:xfrm>
          <a:prstGeom prst="wedgeRoundRectCallout">
            <a:avLst>
              <a:gd name="adj1" fmla="val 42467"/>
              <a:gd name="adj2" fmla="val -7765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rPr>
              <a:t>Notice we use a stickman symbol for the equipment!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1-</a:t>
            </a:r>
            <a:fld id="{AB1C19E9-E9A3-45D2-9C39-F8E835DF3E49}" type="slidenum">
              <a:rPr lang="en-US"/>
              <a:pPr/>
              <a:t>3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- </a:t>
            </a:r>
            <a:r>
              <a:rPr lang="en-US" b="0" i="1"/>
              <a:t>Task Analysis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 analysis is a way of documenting how people perform tasks</a:t>
            </a:r>
          </a:p>
          <a:p>
            <a:r>
              <a:rPr lang="en-US" dirty="0"/>
              <a:t>A task analysis includes all aspects of the work flow</a:t>
            </a:r>
          </a:p>
          <a:p>
            <a:r>
              <a:rPr lang="en-US" dirty="0"/>
              <a:t>It is used to explore the requirements of the proposed system and structure the results of the data collection </a:t>
            </a:r>
            <a:r>
              <a:rPr lang="en-US" dirty="0" smtClean="0"/>
              <a:t>phase or document an existing system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Use cases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94688" cy="4572000"/>
          </a:xfrm>
        </p:spPr>
        <p:txBody>
          <a:bodyPr/>
          <a:lstStyle/>
          <a:p>
            <a:r>
              <a:rPr lang="en-NZ" dirty="0" smtClean="0"/>
              <a:t>The diagram provides an overview of the entities and their relationships through activities</a:t>
            </a:r>
          </a:p>
          <a:p>
            <a:r>
              <a:rPr lang="en-NZ" dirty="0" smtClean="0"/>
              <a:t>This can be used to develop and explore scenarios</a:t>
            </a:r>
          </a:p>
          <a:p>
            <a:pPr lvl="1"/>
            <a:r>
              <a:rPr lang="en-NZ" b="1" dirty="0" smtClean="0"/>
              <a:t>Basic path </a:t>
            </a:r>
            <a:r>
              <a:rPr lang="en-NZ" dirty="0" smtClean="0"/>
              <a:t>– the steps proceed without diversions from error conditions</a:t>
            </a:r>
          </a:p>
          <a:p>
            <a:pPr lvl="1"/>
            <a:r>
              <a:rPr lang="en-NZ" b="1" dirty="0" smtClean="0"/>
              <a:t>Alternative paths </a:t>
            </a:r>
            <a:r>
              <a:rPr lang="en-NZ" dirty="0" smtClean="0"/>
              <a:t>– branches related to premature termination, choosing a different method of accomplishing a task, etc.</a:t>
            </a:r>
          </a:p>
          <a:p>
            <a:pPr lvl="2"/>
            <a:r>
              <a:rPr lang="en-NZ" dirty="0" smtClean="0"/>
              <a:t>E.g., what if the equipment isn’t available?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Collating all the data and intermediate documents from the Discovery Phase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Working documents include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Human </a:t>
            </a:r>
            <a:r>
              <a:rPr lang="en-US" sz="2400" dirty="0" err="1" smtClean="0"/>
              <a:t>centred</a:t>
            </a:r>
            <a:r>
              <a:rPr lang="en-US" sz="24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interviews, focus groups, </a:t>
            </a:r>
            <a:r>
              <a:rPr lang="en-US" sz="2000" dirty="0"/>
              <a:t>surveys, primary stakeholder profiles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System </a:t>
            </a:r>
            <a:r>
              <a:rPr lang="en-US" sz="2800" dirty="0" err="1" smtClean="0"/>
              <a:t>centred</a:t>
            </a:r>
            <a:endParaRPr lang="en-US" sz="2800" dirty="0" smtClean="0"/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task analysis, use case </a:t>
            </a:r>
            <a:r>
              <a:rPr lang="en-US" sz="2400" dirty="0" smtClean="0"/>
              <a:t>diagramming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Collate into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Mission statement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Requirements document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Project management document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Usability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Documentation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Mission Statement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Project goals: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 the value proposition?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needs will the new system address?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How will it address these needs?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Project scope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does the proposed design include or exclude?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are the external constraints such as time and finances?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How will you decide when it satisfies the design proposal?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540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294688" cy="4572000"/>
          </a:xfrm>
        </p:spPr>
        <p:txBody>
          <a:bodyPr/>
          <a:lstStyle/>
          <a:p>
            <a:r>
              <a:rPr lang="en-US" dirty="0"/>
              <a:t>Requirements Document</a:t>
            </a:r>
          </a:p>
          <a:p>
            <a:pPr lvl="1"/>
            <a:r>
              <a:rPr lang="en-US" dirty="0"/>
              <a:t>Requirements</a:t>
            </a:r>
          </a:p>
          <a:p>
            <a:pPr lvl="2"/>
            <a:r>
              <a:rPr lang="en-US" dirty="0" smtClean="0"/>
              <a:t>Functional – what features must be present?</a:t>
            </a:r>
            <a:endParaRPr lang="en-US" dirty="0"/>
          </a:p>
          <a:p>
            <a:pPr lvl="2"/>
            <a:r>
              <a:rPr lang="en-US" dirty="0" smtClean="0"/>
              <a:t>Information – what information is needed to carry out the functions? And what outputs are required by the stakeholders?</a:t>
            </a:r>
            <a:endParaRPr lang="en-US" dirty="0"/>
          </a:p>
          <a:p>
            <a:pPr lvl="2"/>
            <a:r>
              <a:rPr lang="en-US" dirty="0" smtClean="0"/>
              <a:t>Physical – what’s it run on? </a:t>
            </a:r>
            <a:r>
              <a:rPr lang="en-US" dirty="0" smtClean="0"/>
              <a:t>And where will it be used? </a:t>
            </a:r>
            <a:r>
              <a:rPr lang="en-US" dirty="0" smtClean="0"/>
              <a:t>(may need to accommodate </a:t>
            </a:r>
            <a:r>
              <a:rPr lang="en-US" dirty="0" err="1" smtClean="0"/>
              <a:t>organisation’s</a:t>
            </a:r>
            <a:r>
              <a:rPr lang="en-US" dirty="0" smtClean="0"/>
              <a:t> ‘legacy’ systems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smtClean="0"/>
              <a:t>Inputs/outputs – data format / translation issues?</a:t>
            </a:r>
            <a:endParaRPr lang="en-US" dirty="0"/>
          </a:p>
          <a:p>
            <a:pPr lvl="1"/>
            <a:r>
              <a:rPr lang="en-US" dirty="0" smtClean="0"/>
              <a:t>Constraints – physical, financial, time, data storage, networking,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Project Management Document</a:t>
            </a:r>
          </a:p>
          <a:p>
            <a:pPr lvl="1"/>
            <a:r>
              <a:rPr lang="en-US" sz="2400" dirty="0"/>
              <a:t>Definition of the tasks involved in the project</a:t>
            </a:r>
          </a:p>
          <a:p>
            <a:pPr lvl="1"/>
            <a:r>
              <a:rPr lang="en-US" sz="2400" dirty="0" smtClean="0"/>
              <a:t>Risk – what could go wrong?</a:t>
            </a:r>
            <a:endParaRPr lang="en-US" sz="2400" dirty="0"/>
          </a:p>
          <a:p>
            <a:pPr lvl="1"/>
            <a:r>
              <a:rPr lang="en-US" sz="2400" dirty="0"/>
              <a:t>Evaluation criteria and </a:t>
            </a:r>
            <a:r>
              <a:rPr lang="en-US" sz="2400" dirty="0" smtClean="0"/>
              <a:t>methods – what will constitute ‘success’?</a:t>
            </a:r>
            <a:endParaRPr lang="en-US" sz="2400" dirty="0"/>
          </a:p>
          <a:p>
            <a:pPr lvl="1"/>
            <a:r>
              <a:rPr lang="en-US" sz="2400" dirty="0" smtClean="0"/>
              <a:t>Implementation – e.g. phased in one department at a time</a:t>
            </a:r>
            <a:endParaRPr lang="en-US" sz="2400" dirty="0"/>
          </a:p>
          <a:p>
            <a:pPr lvl="1"/>
            <a:r>
              <a:rPr lang="en-US" sz="2400" dirty="0"/>
              <a:t>Training</a:t>
            </a:r>
          </a:p>
          <a:p>
            <a:pPr lvl="1"/>
            <a:r>
              <a:rPr lang="en-US" sz="2400" dirty="0"/>
              <a:t>Maintenance</a:t>
            </a:r>
          </a:p>
          <a:p>
            <a:pPr lvl="1"/>
            <a:r>
              <a:rPr lang="en-US" sz="2400" dirty="0"/>
              <a:t>Future </a:t>
            </a:r>
            <a:r>
              <a:rPr lang="en-US" sz="2400" dirty="0" smtClean="0"/>
              <a:t>needs – anticipated requirements beyond the bounds of the ‘project’ per 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Crucial to identify all stakeholders in a project</a:t>
            </a:r>
          </a:p>
          <a:p>
            <a:r>
              <a:rPr lang="en-US" sz="2800" dirty="0" smtClean="0"/>
              <a:t>Utilize a wide range of collection techniques to understand the needs of a project</a:t>
            </a:r>
          </a:p>
          <a:p>
            <a:r>
              <a:rPr lang="en-US" sz="2800" dirty="0" smtClean="0"/>
              <a:t>Task analysis, storyboarding and use case techniques allow for interpretation of collated data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1-</a:t>
            </a:r>
            <a:fld id="{6B69B3D4-81FA-426B-B88C-DC2A4CC2B815}" type="slidenum">
              <a:rPr lang="en-US"/>
              <a:pPr/>
              <a:t>4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- </a:t>
            </a:r>
            <a:r>
              <a:rPr lang="en-US" b="0" i="1"/>
              <a:t>Task Analysis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Hierarchical </a:t>
            </a:r>
            <a:r>
              <a:rPr lang="en-US" dirty="0"/>
              <a:t>task analysis (HTA)</a:t>
            </a:r>
          </a:p>
          <a:p>
            <a:pPr lvl="1"/>
            <a:r>
              <a:rPr lang="en-US" dirty="0"/>
              <a:t>HTA provides a top-down, structured approach to documenting processes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State transition network (STN)</a:t>
            </a:r>
          </a:p>
          <a:p>
            <a:pPr lvl="1"/>
            <a:r>
              <a:rPr lang="en-US" dirty="0" smtClean="0"/>
              <a:t>Provides a description what actions/events are available at what point and </a:t>
            </a:r>
            <a:r>
              <a:rPr lang="en-US" dirty="0" smtClean="0"/>
              <a:t>what </a:t>
            </a:r>
            <a:r>
              <a:rPr lang="en-US" dirty="0" smtClean="0"/>
              <a:t>state the system will be in after each action 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HTA decomposition elements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Goal</a:t>
            </a:r>
            <a:r>
              <a:rPr lang="en-NZ" dirty="0" smtClean="0"/>
              <a:t> – top-level goal of the task being analysed</a:t>
            </a:r>
          </a:p>
          <a:p>
            <a:r>
              <a:rPr lang="en-NZ" b="1" dirty="0" smtClean="0"/>
              <a:t>Plans</a:t>
            </a:r>
            <a:r>
              <a:rPr lang="en-NZ" dirty="0" smtClean="0"/>
              <a:t> – the order and conditions for proceeding with the sub-tasks</a:t>
            </a:r>
          </a:p>
          <a:p>
            <a:r>
              <a:rPr lang="en-NZ" b="1" dirty="0" smtClean="0"/>
              <a:t>Information</a:t>
            </a:r>
            <a:r>
              <a:rPr lang="en-NZ" dirty="0" smtClean="0"/>
              <a:t> – all the information needed to undertake the task</a:t>
            </a:r>
          </a:p>
          <a:p>
            <a:r>
              <a:rPr lang="en-NZ" b="1" dirty="0" smtClean="0"/>
              <a:t>Objects</a:t>
            </a:r>
            <a:r>
              <a:rPr lang="en-NZ" dirty="0" smtClean="0"/>
              <a:t> – all the physical objects involved</a:t>
            </a:r>
          </a:p>
          <a:p>
            <a:r>
              <a:rPr lang="en-NZ" b="1" dirty="0" smtClean="0"/>
              <a:t>Methods</a:t>
            </a:r>
            <a:r>
              <a:rPr lang="en-NZ" dirty="0" smtClean="0"/>
              <a:t> – the various ways of doing the sub-tasks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1-</a:t>
            </a:r>
            <a:fld id="{F254314B-74FC-4B83-B9BB-CD791768CF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F066D231-96F3-404B-9E4E-15879961892A}" type="slidenum">
              <a:rPr lang="en-GB" sz="1400"/>
              <a:pPr/>
              <a:t>6</a:t>
            </a:fld>
            <a:endParaRPr lang="en-GB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Textual HTA description </a:t>
            </a:r>
            <a:r>
              <a:rPr lang="en-GB" dirty="0" smtClean="0">
                <a:solidFill>
                  <a:srgbClr val="FF0000"/>
                </a:solidFill>
              </a:rPr>
              <a:t>(from Dix et al.)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2000" dirty="0" smtClean="0">
                <a:solidFill>
                  <a:srgbClr val="FF0000"/>
                </a:solidFill>
              </a:rPr>
              <a:t>Note this section of Dix is on the </a:t>
            </a:r>
            <a:r>
              <a:rPr lang="en-GB" sz="2000" dirty="0" smtClean="0">
                <a:solidFill>
                  <a:srgbClr val="FF0000"/>
                </a:solidFill>
              </a:rPr>
              <a:t>Piazza pages </a:t>
            </a:r>
            <a:r>
              <a:rPr lang="en-GB" sz="2000" dirty="0" smtClean="0">
                <a:solidFill>
                  <a:srgbClr val="FF0000"/>
                </a:solidFill>
              </a:rPr>
              <a:t>for the course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b="1" dirty="0" smtClean="0"/>
              <a:t>Hierarchy description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9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0. in order to clean the house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	1. get the vacuum cleaner out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	2. get the appropriate attachment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	3. clean the rooms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		3.1. clean the hall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		3.2. clean the living rooms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		3.3. clean the bedrooms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	4. empty the dust bag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	5. put vacuum cleaner and attachments away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9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... and plans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Plan 0: do 1 - 2 - 3 - 5 in that order. when the dust bag gets full do 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	Plan 3: do any of 3.1, 3.2 or 3.3 in any order depending</a:t>
            </a:r>
            <a:br>
              <a:rPr lang="en-GB" sz="1600" dirty="0" smtClean="0"/>
            </a:br>
            <a:r>
              <a:rPr lang="en-GB" sz="1600" dirty="0" smtClean="0"/>
              <a:t>		  on which rooms need cleaning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9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b="1" dirty="0" smtClean="0"/>
              <a:t>N.B. only the plans denote order or selection (ifs)</a:t>
            </a:r>
          </a:p>
        </p:txBody>
      </p:sp>
    </p:spTree>
    <p:extLst>
      <p:ext uri="{BB962C8B-B14F-4D97-AF65-F5344CB8AC3E}">
        <p14:creationId xmlns:p14="http://schemas.microsoft.com/office/powerpoint/2010/main" val="19171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86822"/>
              </p:ext>
            </p:extLst>
          </p:nvPr>
        </p:nvGraphicFramePr>
        <p:xfrm>
          <a:off x="685800" y="1219200"/>
          <a:ext cx="7848600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4" imgW="6961905" imgH="4657143" progId="Paint.Picture">
                  <p:embed/>
                </p:oleObj>
              </mc:Choice>
              <mc:Fallback>
                <p:oleObj name="Bitmap Image" r:id="rId4" imgW="6961905" imgH="46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848600" cy="525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794D894D-14DE-43A5-84F0-CE953DB684F6}" type="slidenum">
              <a:rPr lang="en-GB" sz="1400"/>
              <a:pPr/>
              <a:t>7</a:t>
            </a:fld>
            <a:endParaRPr lang="en-GB" sz="14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524000"/>
          </a:xfrm>
        </p:spPr>
        <p:txBody>
          <a:bodyPr/>
          <a:lstStyle/>
          <a:p>
            <a:pPr eaLnBrk="1" hangingPunct="1"/>
            <a:r>
              <a:rPr lang="en-GB" dirty="0" smtClean="0"/>
              <a:t>Diagrammatic HTA </a:t>
            </a:r>
            <a:r>
              <a:rPr lang="en-GB" dirty="0">
                <a:solidFill>
                  <a:srgbClr val="FF0000"/>
                </a:solidFill>
              </a:rPr>
              <a:t>(from Dix et al.)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Note this section of Dix is on </a:t>
            </a:r>
            <a:r>
              <a:rPr lang="en-GB" sz="2400" dirty="0" smtClean="0">
                <a:solidFill>
                  <a:srgbClr val="FF0000"/>
                </a:solidFill>
              </a:rPr>
              <a:t>Piazza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629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B989BD1E-12D1-458E-ACE0-D58009B7F938}" type="slidenum">
              <a:rPr lang="en-GB" sz="1400"/>
              <a:pPr/>
              <a:t>8</a:t>
            </a:fld>
            <a:endParaRPr lang="en-GB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Refined HTA for making tea</a:t>
            </a:r>
            <a:br>
              <a:rPr lang="en-GB" smtClean="0"/>
            </a:br>
            <a:endParaRPr lang="en-GB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0198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0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FDF3390A-C630-420B-9630-D289649A3DB8}" type="slidenum">
              <a:rPr lang="en-GB" sz="1400"/>
              <a:pPr/>
              <a:t>9</a:t>
            </a:fld>
            <a:endParaRPr lang="en-GB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Types of plan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74938" indent="-2674938" eaLnBrk="1" hangingPunct="1">
              <a:spcBef>
                <a:spcPct val="50000"/>
              </a:spcBef>
              <a:buFontTx/>
              <a:buNone/>
              <a:tabLst>
                <a:tab pos="2387600" algn="l"/>
              </a:tabLst>
            </a:pPr>
            <a:r>
              <a:rPr lang="en-GB" sz="2400" smtClean="0"/>
              <a:t>fixed sequence</a:t>
            </a:r>
            <a:r>
              <a:rPr lang="en-GB" sz="2000" smtClean="0"/>
              <a:t>	-	</a:t>
            </a:r>
            <a:r>
              <a:rPr lang="en-GB" sz="1800" smtClean="0"/>
              <a:t>1.1 then 1.2 then 1.3</a:t>
            </a:r>
          </a:p>
          <a:p>
            <a:pPr marL="2674938" indent="-2674938" eaLnBrk="1" hangingPunct="1">
              <a:spcBef>
                <a:spcPct val="50000"/>
              </a:spcBef>
              <a:buFontTx/>
              <a:buNone/>
              <a:tabLst>
                <a:tab pos="2387600" algn="l"/>
              </a:tabLst>
            </a:pPr>
            <a:r>
              <a:rPr lang="en-GB" sz="2400" smtClean="0"/>
              <a:t>optional tasks</a:t>
            </a:r>
            <a:r>
              <a:rPr lang="en-GB" sz="2000" smtClean="0"/>
              <a:t>	-	</a:t>
            </a:r>
            <a:r>
              <a:rPr lang="en-GB" sz="1800" smtClean="0"/>
              <a:t>if the pot is full 2</a:t>
            </a:r>
            <a:endParaRPr lang="en-GB" sz="2000" smtClean="0"/>
          </a:p>
          <a:p>
            <a:pPr marL="2674938" indent="-2674938" eaLnBrk="1" hangingPunct="1">
              <a:spcBef>
                <a:spcPct val="50000"/>
              </a:spcBef>
              <a:buFontTx/>
              <a:buNone/>
              <a:tabLst>
                <a:tab pos="2387600" algn="l"/>
              </a:tabLst>
            </a:pPr>
            <a:r>
              <a:rPr lang="en-GB" sz="2400" smtClean="0"/>
              <a:t>wait for events</a:t>
            </a:r>
            <a:r>
              <a:rPr lang="en-GB" sz="2000" smtClean="0"/>
              <a:t>	-  </a:t>
            </a:r>
            <a:r>
              <a:rPr lang="en-GB" sz="1800" smtClean="0"/>
              <a:t>when kettle boils 1.4</a:t>
            </a:r>
            <a:endParaRPr lang="en-GB" sz="2000" smtClean="0"/>
          </a:p>
          <a:p>
            <a:pPr marL="2674938" indent="-2674938" eaLnBrk="1" hangingPunct="1">
              <a:spcBef>
                <a:spcPct val="50000"/>
              </a:spcBef>
              <a:buFontTx/>
              <a:buNone/>
              <a:tabLst>
                <a:tab pos="2387600" algn="l"/>
              </a:tabLst>
            </a:pPr>
            <a:r>
              <a:rPr lang="en-GB" sz="2400" smtClean="0"/>
              <a:t>cycles</a:t>
            </a:r>
            <a:r>
              <a:rPr lang="en-GB" sz="2000" smtClean="0"/>
              <a:t>	-	</a:t>
            </a:r>
            <a:r>
              <a:rPr lang="en-GB" sz="1800" smtClean="0"/>
              <a:t>do 5.1 5.2 while there are still empty cups</a:t>
            </a:r>
          </a:p>
          <a:p>
            <a:pPr marL="2674938" indent="-2674938" eaLnBrk="1" hangingPunct="1">
              <a:spcBef>
                <a:spcPct val="50000"/>
              </a:spcBef>
              <a:buFontTx/>
              <a:buNone/>
              <a:tabLst>
                <a:tab pos="2387600" algn="l"/>
              </a:tabLst>
            </a:pPr>
            <a:r>
              <a:rPr lang="en-GB" sz="2400" smtClean="0"/>
              <a:t>time-sharing</a:t>
            </a:r>
            <a:r>
              <a:rPr lang="en-GB" sz="2000" smtClean="0"/>
              <a:t>	-	</a:t>
            </a:r>
            <a:r>
              <a:rPr lang="en-GB" sz="1800" smtClean="0"/>
              <a:t>do 1; at the same time ...</a:t>
            </a:r>
            <a:endParaRPr lang="en-GB" sz="2000" smtClean="0"/>
          </a:p>
          <a:p>
            <a:pPr marL="2674938" indent="-2674938" eaLnBrk="1" hangingPunct="1">
              <a:spcBef>
                <a:spcPct val="50000"/>
              </a:spcBef>
              <a:buFontTx/>
              <a:buNone/>
              <a:tabLst>
                <a:tab pos="2387600" algn="l"/>
              </a:tabLst>
            </a:pPr>
            <a:r>
              <a:rPr lang="en-GB" sz="2400" smtClean="0"/>
              <a:t>discretionary</a:t>
            </a:r>
            <a:r>
              <a:rPr lang="en-GB" sz="2000" smtClean="0"/>
              <a:t>	-	</a:t>
            </a:r>
            <a:r>
              <a:rPr lang="en-GB" sz="1800" smtClean="0"/>
              <a:t>do any of 3.1, 3.2 or 3.3 in any order</a:t>
            </a:r>
            <a:endParaRPr lang="en-GB" sz="2000" smtClean="0"/>
          </a:p>
          <a:p>
            <a:pPr marL="2674938" indent="-2674938" eaLnBrk="1" hangingPunct="1">
              <a:spcBef>
                <a:spcPct val="50000"/>
              </a:spcBef>
              <a:buFontTx/>
              <a:buNone/>
              <a:tabLst>
                <a:tab pos="2387600" algn="l"/>
              </a:tabLst>
            </a:pPr>
            <a:r>
              <a:rPr lang="en-GB" sz="2400" smtClean="0"/>
              <a:t>mixtures</a:t>
            </a:r>
            <a:r>
              <a:rPr lang="en-GB" sz="2000" smtClean="0"/>
              <a:t>	-	</a:t>
            </a:r>
            <a:r>
              <a:rPr lang="en-GB" sz="1800" smtClean="0"/>
              <a:t>most plans involve several of the above</a:t>
            </a:r>
            <a:endParaRPr lang="en-GB" sz="2000" smtClean="0"/>
          </a:p>
        </p:txBody>
      </p:sp>
    </p:spTree>
    <p:extLst>
      <p:ext uri="{BB962C8B-B14F-4D97-AF65-F5344CB8AC3E}">
        <p14:creationId xmlns:p14="http://schemas.microsoft.com/office/powerpoint/2010/main" val="22998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im_Resonant">
  <a:themeElements>
    <a:clrScheme name="Heim_Resona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63300"/>
      </a:hlink>
      <a:folHlink>
        <a:srgbClr val="000066"/>
      </a:folHlink>
    </a:clrScheme>
    <a:fontScheme name="Heim_Resonant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Heim_Reson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im_Resona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im_Resona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im_Resona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im_Resona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im_Resona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im_Resona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im_Resona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im_Resona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im_Resona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im_Resona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im_Resona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im_Resona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3300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Heim_Resonant</Template>
  <TotalTime>3342</TotalTime>
  <Words>1341</Words>
  <Application>Microsoft Office PowerPoint</Application>
  <PresentationFormat>On-screen Show (4:3)</PresentationFormat>
  <Paragraphs>338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Times</vt:lpstr>
      <vt:lpstr>Times New Roman</vt:lpstr>
      <vt:lpstr>Heim_Resonant</vt:lpstr>
      <vt:lpstr>Bitmap Image</vt:lpstr>
      <vt:lpstr>Document</vt:lpstr>
      <vt:lpstr>Lecture 3 Modeling and Documenting Requirements</vt:lpstr>
      <vt:lpstr>Modeling and documenting</vt:lpstr>
      <vt:lpstr>Interpretation - Task Analysis</vt:lpstr>
      <vt:lpstr>Interpretation - Task Analysis</vt:lpstr>
      <vt:lpstr>HTA decomposition elements</vt:lpstr>
      <vt:lpstr>Textual HTA description (from Dix et al.) Note this section of Dix is on the Piazza pages for the course</vt:lpstr>
      <vt:lpstr>Diagrammatic HTA (from Dix et al.) Note this section of Dix is on Piazza</vt:lpstr>
      <vt:lpstr>Refined HTA for making tea </vt:lpstr>
      <vt:lpstr>Types of plan</vt:lpstr>
      <vt:lpstr>Diagram Notation </vt:lpstr>
      <vt:lpstr>State transition networks (STN)</vt:lpstr>
      <vt:lpstr>State transition networks - events</vt:lpstr>
      <vt:lpstr>State transition networks - states</vt:lpstr>
      <vt:lpstr>Hierarchical STNs</vt:lpstr>
      <vt:lpstr>Concurrent dialogues - I simple dialogue box</vt:lpstr>
      <vt:lpstr>Concurrent dialogues - II  three toggles - individual STNs</vt:lpstr>
      <vt:lpstr>Concurrent dialogues - III bold and italic combined</vt:lpstr>
      <vt:lpstr>Concurrent dialogues - IV all together - combinatorial explosion</vt:lpstr>
      <vt:lpstr>escapes</vt:lpstr>
      <vt:lpstr>help menus</vt:lpstr>
      <vt:lpstr>Example</vt:lpstr>
      <vt:lpstr>Solution </vt:lpstr>
      <vt:lpstr>Solution 2</vt:lpstr>
      <vt:lpstr>When to use?</vt:lpstr>
      <vt:lpstr>Interpretation - Storyboarding</vt:lpstr>
      <vt:lpstr>Storyboard</vt:lpstr>
      <vt:lpstr>Interpretation – Use Cases</vt:lpstr>
      <vt:lpstr>Interpretation – Use Cases</vt:lpstr>
      <vt:lpstr>Interpretation – Use Cases</vt:lpstr>
      <vt:lpstr>Use cases</vt:lpstr>
      <vt:lpstr>Documentation</vt:lpstr>
      <vt:lpstr>Documentation</vt:lpstr>
      <vt:lpstr>Documentation</vt:lpstr>
      <vt:lpstr>Documentation</vt:lpstr>
      <vt:lpstr>Summary</vt:lpstr>
    </vt:vector>
  </TitlesOfParts>
  <Company>cwp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Title</dc:title>
  <dc:subject>Chapter Title</dc:subject>
  <dc:creator>sh</dc:creator>
  <cp:lastModifiedBy>Beryl Plimmer</cp:lastModifiedBy>
  <cp:revision>108</cp:revision>
  <cp:lastPrinted>2014-02-27T22:35:43Z</cp:lastPrinted>
  <dcterms:created xsi:type="dcterms:W3CDTF">2007-02-02T18:46:00Z</dcterms:created>
  <dcterms:modified xsi:type="dcterms:W3CDTF">2015-03-05T20:07:23Z</dcterms:modified>
</cp:coreProperties>
</file>